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
      <p:font typeface="Robot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422" y="53"/>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16534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38" name="Google Shape;1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d51cde428386cf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6d51cde428386cf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36d51cde428386cf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222" name="Google Shape;22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f3393c80d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9f3393c80d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9f3393c80d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235" name="Google Shape;235;g9f3393c80d_0_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f3393c80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f3393c80d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9f3393c80d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bbc7433b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bbc7433b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6bbc7433b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f3393c80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9f3393c80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f3393c80d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9f3393c80d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f3393c80d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9f3393c80d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f3393c80d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9f3393c80d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f3393c80d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9f3393c80d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bbc7433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bbc7433b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6bbc7433b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f3393c80d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9f3393c80d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f3393c80d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9f3393c80d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f3393c80d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9f3393c80d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f3393c80d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9f3393c80d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f3393c80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9f3393c80d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9f3393c80d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29" name="Google Shape;329;g9f3393c80d_0_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69c686cf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69c686cf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a69c686cf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69c686cf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69c686cf8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a69c686cf8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69c686cf8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a69c686cf8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a69c686cf8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69c686cf8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a69c686cf8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a69c686cf8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
        <p:nvSpPr>
          <p:cNvPr id="157" name="Google Shape;15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69c686cf8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69c686cf8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a69c686cf8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69c686cf8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69c686cf8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a69c686cf8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9c686cf8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9c686cf8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a69c686cf8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69c686cf8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69c686cf8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a69c686cf8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f3393c80d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9f3393c80d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9f3393c80d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423" name="Google Shape;423;g9f3393c80d_0_1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a69c686cf8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a69c686cf8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a69c686cf8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69c686cf8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a69c686cf8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a69c686cf8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9c686cf8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a69c686cf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a69c686cf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69c686cf8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a69c686cf8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a69c686cf8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69c686cf8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a69c686cf8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a69c686cf8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69c686cf8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a69c686cf8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a69c686cf8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1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484" name="Google Shape;4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41</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6bb4c4467f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6bb4c4467f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6bb4c4467f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solidFill>
                  <a:srgbClr val="000000"/>
                </a:solidFill>
              </a:rPr>
              <a:t>© Software University Foundation – </a:t>
            </a:r>
            <a:r>
              <a:rPr lang="en-US" sz="1000" u="sng">
                <a:solidFill>
                  <a:schemeClr val="hlink"/>
                </a:solidFill>
                <a:hlinkClick r:id="rId3"/>
              </a:rPr>
              <a:t>http://softuni.org</a:t>
            </a:r>
            <a:endParaRPr sz="1000">
              <a:solidFill>
                <a:srgbClr val="000000"/>
              </a:solidFill>
            </a:endParaRPr>
          </a:p>
          <a:p>
            <a:pPr marL="0" lvl="0" indent="0" algn="l" rtl="0">
              <a:spcBef>
                <a:spcPts val="0"/>
              </a:spcBef>
              <a:spcAft>
                <a:spcPts val="0"/>
              </a:spcAft>
              <a:buNone/>
            </a:pPr>
            <a:r>
              <a:rPr lang="en-US" sz="1000">
                <a:solidFill>
                  <a:srgbClr val="000000"/>
                </a:solidFill>
              </a:rPr>
              <a:t>This work is licensed under the </a:t>
            </a:r>
            <a:r>
              <a:rPr lang="en-US" sz="1000" u="sng">
                <a:solidFill>
                  <a:schemeClr val="hlink"/>
                </a:solidFill>
                <a:hlinkClick r:id="rId4"/>
              </a:rPr>
              <a:t>Creative Commons Attribution-NonCommercial-ShareAlike</a:t>
            </a:r>
            <a:r>
              <a:rPr lang="en-US" sz="1000">
                <a:solidFill>
                  <a:srgbClr val="000000"/>
                </a:solidFill>
              </a:rPr>
              <a:t> license.</a:t>
            </a:r>
            <a:endParaRPr sz="1000">
              <a:solidFill>
                <a:srgbClr val="000000"/>
              </a:solidFill>
            </a:endParaRPr>
          </a:p>
        </p:txBody>
      </p:sp>
      <p:sp>
        <p:nvSpPr>
          <p:cNvPr id="496" name="Google Shape;49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43</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176" name="Google Shape;176;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000"/>
              <a:t>© Software University Foundation – </a:t>
            </a:r>
            <a:r>
              <a:rPr lang="en-US" sz="1000" u="sng">
                <a:solidFill>
                  <a:schemeClr val="hlink"/>
                </a:solidFill>
                <a:hlinkClick r:id="rId3"/>
              </a:rPr>
              <a:t>http://softuni.org</a:t>
            </a:r>
            <a:endParaRPr sz="1000"/>
          </a:p>
          <a:p>
            <a:pPr marL="0" lvl="0" indent="0" algn="l" rtl="0">
              <a:spcBef>
                <a:spcPts val="0"/>
              </a:spcBef>
              <a:spcAft>
                <a:spcPts val="0"/>
              </a:spcAft>
              <a:buNone/>
            </a:pPr>
            <a:r>
              <a:rPr lang="en-US" sz="1000"/>
              <a:t>This work is licensed under the </a:t>
            </a:r>
            <a:r>
              <a:rPr lang="en-US" sz="1000" u="sng">
                <a:solidFill>
                  <a:schemeClr val="hlink"/>
                </a:solidFill>
                <a:hlinkClick r:id="rId4"/>
              </a:rPr>
              <a:t>Creative Commons Attribution-NonCommercial-ShareAlike</a:t>
            </a:r>
            <a:r>
              <a:rPr lang="en-US" sz="1000"/>
              <a:t> license.</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f3393c80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f3393c80d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9f3393c80d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f3393c80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9f3393c80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gif"/></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facebook.com/SoftwareUniversity"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hyperlink" Target="http://forum.softuni.bg/" TargetMode="Externa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p:cSld name="Presentation Title Slid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7" name="Google Shape;17;p2"/>
          <p:cNvSpPr txBox="1">
            <a:spLocks noGrp="1"/>
          </p:cNvSpPr>
          <p:nvPr>
            <p:ph type="subTitle" idx="1"/>
          </p:nvPr>
        </p:nvSpPr>
        <p:spPr>
          <a:xfrm>
            <a:off x="613359" y="4598867"/>
            <a:ext cx="10965300" cy="882600"/>
          </a:xfrm>
          <a:prstGeom prst="rect">
            <a:avLst/>
          </a:prstGeom>
          <a:noFill/>
          <a:ln>
            <a:noFill/>
          </a:ln>
        </p:spPr>
        <p:txBody>
          <a:bodyPr spcFirstLastPara="1" wrap="square" lIns="108000" tIns="36000" rIns="108000" bIns="36000" anchor="t" anchorCtr="0">
            <a:noAutofit/>
          </a:bodyPr>
          <a:lstStyle>
            <a:lvl1pPr lvl="0" algn="ctr">
              <a:lnSpc>
                <a:spcPct val="105000"/>
              </a:lnSpc>
              <a:spcBef>
                <a:spcPts val="600"/>
              </a:spcBef>
              <a:spcAft>
                <a:spcPts val="0"/>
              </a:spcAft>
              <a:buClr>
                <a:srgbClr val="666666"/>
              </a:buClr>
              <a:buSzPts val="3598"/>
              <a:buFont typeface="Roboto"/>
              <a:buNone/>
              <a:defRPr sz="3598" b="1">
                <a:solidFill>
                  <a:srgbClr val="666666"/>
                </a:solidFill>
                <a:latin typeface="Roboto"/>
                <a:ea typeface="Roboto"/>
                <a:cs typeface="Roboto"/>
                <a:sym typeface="Roboto"/>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1217450" y="319750"/>
            <a:ext cx="9753900" cy="4166400"/>
          </a:xfrm>
          <a:prstGeom prst="rect">
            <a:avLst/>
          </a:prstGeom>
          <a:noFill/>
          <a:ln>
            <a:noFill/>
          </a:ln>
        </p:spPr>
        <p:txBody>
          <a:bodyPr spcFirstLastPara="1" wrap="square" lIns="108000" tIns="36000" rIns="108000" bIns="36000" anchor="ctr" anchorCtr="0">
            <a:noAutofit/>
          </a:bodyPr>
          <a:lstStyle>
            <a:lvl1pPr lvl="0" algn="ctr">
              <a:lnSpc>
                <a:spcPct val="80000"/>
              </a:lnSpc>
              <a:spcBef>
                <a:spcPts val="0"/>
              </a:spcBef>
              <a:spcAft>
                <a:spcPts val="0"/>
              </a:spcAft>
              <a:buClr>
                <a:schemeClr val="dk1"/>
              </a:buClr>
              <a:buSzPts val="11000"/>
              <a:buFont typeface="Calibri"/>
              <a:buNone/>
              <a:defRPr sz="11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p:nvPr/>
        </p:nvSpPr>
        <p:spPr>
          <a:xfrm>
            <a:off x="-1589" y="6702676"/>
            <a:ext cx="12195176" cy="21721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0" name="Google Shape;20;p2"/>
          <p:cNvSpPr/>
          <p:nvPr/>
        </p:nvSpPr>
        <p:spPr>
          <a:xfrm>
            <a:off x="-1588" y="6702676"/>
            <a:ext cx="12192000" cy="21721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pic>
        <p:nvPicPr>
          <p:cNvPr id="114" name="Google Shape;114;p11"/>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15" name="Google Shape;115;p1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1"/>
          <p:cNvSpPr/>
          <p:nvPr/>
        </p:nvSpPr>
        <p:spPr>
          <a:xfrm>
            <a:off x="0" y="-7074"/>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119" name="Google Shape;119;p11"/>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120" name="Google Shape;120;p11" descr="us4bg-logo"/>
          <p:cNvPicPr preferRelativeResize="0"/>
          <p:nvPr/>
        </p:nvPicPr>
        <p:blipFill>
          <a:blip r:embed="rId4">
            <a:alphaModFix/>
          </a:blip>
          <a:stretch>
            <a:fillRect/>
          </a:stretch>
        </p:blipFill>
        <p:spPr>
          <a:xfrm>
            <a:off x="1073525" y="1526700"/>
            <a:ext cx="1666875" cy="1628775"/>
          </a:xfrm>
          <a:prstGeom prst="rect">
            <a:avLst/>
          </a:prstGeom>
          <a:noFill/>
          <a:ln>
            <a:noFill/>
          </a:ln>
        </p:spPr>
      </p:pic>
      <p:pic>
        <p:nvPicPr>
          <p:cNvPr id="121" name="Google Shape;121;p11" descr="promianata-logo"/>
          <p:cNvPicPr preferRelativeResize="0"/>
          <p:nvPr/>
        </p:nvPicPr>
        <p:blipFill>
          <a:blip r:embed="rId5">
            <a:alphaModFix/>
          </a:blip>
          <a:stretch>
            <a:fillRect/>
          </a:stretch>
        </p:blipFill>
        <p:spPr>
          <a:xfrm>
            <a:off x="7265125" y="3562275"/>
            <a:ext cx="3943350" cy="1038225"/>
          </a:xfrm>
          <a:prstGeom prst="rect">
            <a:avLst/>
          </a:prstGeom>
          <a:noFill/>
          <a:ln>
            <a:noFill/>
          </a:ln>
        </p:spPr>
      </p:pic>
      <p:pic>
        <p:nvPicPr>
          <p:cNvPr id="122" name="Google Shape;122;p11" descr="vratsa-municipality-logo"/>
          <p:cNvPicPr preferRelativeResize="0"/>
          <p:nvPr/>
        </p:nvPicPr>
        <p:blipFill>
          <a:blip r:embed="rId6">
            <a:alphaModFix/>
          </a:blip>
          <a:stretch>
            <a:fillRect/>
          </a:stretch>
        </p:blipFill>
        <p:spPr>
          <a:xfrm>
            <a:off x="3836100" y="1726725"/>
            <a:ext cx="1276350" cy="1428750"/>
          </a:xfrm>
          <a:prstGeom prst="rect">
            <a:avLst/>
          </a:prstGeom>
          <a:noFill/>
          <a:ln>
            <a:noFill/>
          </a:ln>
        </p:spPr>
      </p:pic>
      <p:pic>
        <p:nvPicPr>
          <p:cNvPr id="123" name="Google Shape;123;p11" descr="Telerik_Academy_Logo"/>
          <p:cNvPicPr preferRelativeResize="0"/>
          <p:nvPr/>
        </p:nvPicPr>
        <p:blipFill>
          <a:blip r:embed="rId7">
            <a:alphaModFix/>
          </a:blip>
          <a:stretch>
            <a:fillRect/>
          </a:stretch>
        </p:blipFill>
        <p:spPr>
          <a:xfrm>
            <a:off x="6041325" y="1890875"/>
            <a:ext cx="4440299" cy="1173750"/>
          </a:xfrm>
          <a:prstGeom prst="rect">
            <a:avLst/>
          </a:prstGeom>
          <a:noFill/>
          <a:ln>
            <a:noFill/>
          </a:ln>
        </p:spPr>
      </p:pic>
      <p:pic>
        <p:nvPicPr>
          <p:cNvPr id="124" name="Google Shape;124;p11" descr="mindhub-logo"/>
          <p:cNvPicPr preferRelativeResize="0"/>
          <p:nvPr/>
        </p:nvPicPr>
        <p:blipFill>
          <a:blip r:embed="rId8">
            <a:alphaModFix/>
          </a:blip>
          <a:stretch>
            <a:fillRect/>
          </a:stretch>
        </p:blipFill>
        <p:spPr>
          <a:xfrm>
            <a:off x="3642250" y="3793900"/>
            <a:ext cx="3314650" cy="661600"/>
          </a:xfrm>
          <a:prstGeom prst="rect">
            <a:avLst/>
          </a:prstGeom>
          <a:noFill/>
          <a:ln>
            <a:noFill/>
          </a:ln>
        </p:spPr>
      </p:pic>
      <p:pic>
        <p:nvPicPr>
          <p:cNvPr id="125" name="Google Shape;125;p11" descr="NMD-Logo"/>
          <p:cNvPicPr preferRelativeResize="0"/>
          <p:nvPr/>
        </p:nvPicPr>
        <p:blipFill>
          <a:blip r:embed="rId9">
            <a:alphaModFix/>
          </a:blip>
          <a:stretch>
            <a:fillRect/>
          </a:stretch>
        </p:blipFill>
        <p:spPr>
          <a:xfrm>
            <a:off x="631725" y="3744050"/>
            <a:ext cx="2057400" cy="1076325"/>
          </a:xfrm>
          <a:prstGeom prst="rect">
            <a:avLst/>
          </a:prstGeom>
          <a:noFill/>
          <a:ln>
            <a:noFill/>
          </a:ln>
        </p:spPr>
      </p:pic>
      <p:sp>
        <p:nvSpPr>
          <p:cNvPr id="126" name="Google Shape;126;p11"/>
          <p:cNvSpPr txBox="1"/>
          <p:nvPr/>
        </p:nvSpPr>
        <p:spPr>
          <a:xfrm>
            <a:off x="188825" y="55525"/>
            <a:ext cx="8736000" cy="8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FFFFFF"/>
                </a:solidFill>
                <a:latin typeface="Roboto"/>
                <a:ea typeface="Roboto"/>
                <a:cs typeface="Roboto"/>
                <a:sym typeface="Roboto"/>
              </a:rPr>
              <a:t>Partners</a:t>
            </a:r>
            <a:endParaRPr sz="4800" b="1">
              <a:solidFill>
                <a:srgbClr val="FFFFFF"/>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st">
  <p:cSld name="Last">
    <p:spTree>
      <p:nvGrpSpPr>
        <p:cNvPr id="1" name="Shape 127"/>
        <p:cNvGrpSpPr/>
        <p:nvPr/>
      </p:nvGrpSpPr>
      <p:grpSpPr>
        <a:xfrm>
          <a:off x="0" y="0"/>
          <a:ext cx="0" cy="0"/>
          <a:chOff x="0" y="0"/>
          <a:chExt cx="0" cy="0"/>
        </a:xfrm>
      </p:grpSpPr>
      <p:pic>
        <p:nvPicPr>
          <p:cNvPr id="128" name="Google Shape;128;p12"/>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29" name="Google Shape;129;p12"/>
          <p:cNvSpPr txBox="1">
            <a:spLocks noGrp="1"/>
          </p:cNvSpPr>
          <p:nvPr>
            <p:ph type="body" idx="1"/>
          </p:nvPr>
        </p:nvSpPr>
        <p:spPr>
          <a:xfrm>
            <a:off x="152410" y="1186307"/>
            <a:ext cx="9504009" cy="5496127"/>
          </a:xfrm>
          <a:prstGeom prst="rect">
            <a:avLst/>
          </a:prstGeom>
          <a:noFill/>
          <a:ln>
            <a:noFill/>
          </a:ln>
        </p:spPr>
        <p:txBody>
          <a:bodyPr spcFirstLastPara="1" wrap="square" lIns="108000" tIns="36000" rIns="108000" bIns="36000" anchor="t" anchorCtr="0">
            <a:noAutofit/>
          </a:bodyPr>
          <a:lstStyle>
            <a:lvl1pPr marL="457200" lvl="0" indent="-406273" algn="l">
              <a:lnSpc>
                <a:spcPct val="105000"/>
              </a:lnSpc>
              <a:spcBef>
                <a:spcPts val="600"/>
              </a:spcBef>
              <a:spcAft>
                <a:spcPts val="0"/>
              </a:spcAft>
              <a:buClr>
                <a:schemeClr val="dk1"/>
              </a:buClr>
              <a:buSzPts val="2798"/>
              <a:buFont typeface="Roboto"/>
              <a:buChar char="▪"/>
              <a:defRPr sz="2798">
                <a:latin typeface="Roboto"/>
                <a:ea typeface="Roboto"/>
                <a:cs typeface="Roboto"/>
                <a:sym typeface="Roboto"/>
              </a:defRPr>
            </a:lvl1pPr>
            <a:lvl2pPr marL="914400" marR="0" lvl="1" indent="-431672" algn="l">
              <a:lnSpc>
                <a:spcPct val="100000"/>
              </a:lnSpc>
              <a:spcBef>
                <a:spcPts val="600"/>
              </a:spcBef>
              <a:spcAft>
                <a:spcPts val="0"/>
              </a:spcAft>
              <a:buClr>
                <a:schemeClr val="dk1"/>
              </a:buClr>
              <a:buSzPts val="3198"/>
              <a:buFont typeface="Roboto"/>
              <a:buChar char="▪"/>
              <a:defRPr>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pic>
        <p:nvPicPr>
          <p:cNvPr id="130" name="Google Shape;130;p12">
            <a:hlinkClick r:id="rId3"/>
          </p:cNvPr>
          <p:cNvPicPr preferRelativeResize="0"/>
          <p:nvPr/>
        </p:nvPicPr>
        <p:blipFill rotWithShape="1">
          <a:blip r:embed="rId4">
            <a:alphaModFix/>
          </a:blip>
          <a:srcRect/>
          <a:stretch/>
        </p:blipFill>
        <p:spPr>
          <a:xfrm>
            <a:off x="10261449" y="3608627"/>
            <a:ext cx="1119031" cy="1118740"/>
          </a:xfrm>
          <a:prstGeom prst="rect">
            <a:avLst/>
          </a:prstGeom>
          <a:noFill/>
          <a:ln>
            <a:noFill/>
          </a:ln>
        </p:spPr>
      </p:pic>
      <p:pic>
        <p:nvPicPr>
          <p:cNvPr id="131" name="Google Shape;131;p12">
            <a:hlinkClick r:id="rId5"/>
          </p:cNvPr>
          <p:cNvPicPr preferRelativeResize="0"/>
          <p:nvPr/>
        </p:nvPicPr>
        <p:blipFill rotWithShape="1">
          <a:blip r:embed="rId6">
            <a:alphaModFix/>
          </a:blip>
          <a:srcRect/>
          <a:stretch/>
        </p:blipFill>
        <p:spPr>
          <a:xfrm>
            <a:off x="10337977" y="5017462"/>
            <a:ext cx="1042504" cy="1042233"/>
          </a:xfrm>
          <a:prstGeom prst="rect">
            <a:avLst/>
          </a:prstGeom>
          <a:noFill/>
          <a:ln>
            <a:noFill/>
          </a:ln>
        </p:spPr>
      </p:pic>
      <p:sp>
        <p:nvSpPr>
          <p:cNvPr id="132" name="Google Shape;132;p12"/>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33" name="Google Shape;133;p12"/>
          <p:cNvSpPr txBox="1">
            <a:spLocks noGrp="1"/>
          </p:cNvSpPr>
          <p:nvPr>
            <p:ph type="title"/>
          </p:nvPr>
        </p:nvSpPr>
        <p:spPr>
          <a:xfrm>
            <a:off x="172286" y="108873"/>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23" name="Google Shape;23;p3"/>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24" name="Google Shape;24;p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AutoNum type="arabicPeriod"/>
              <a:defRPr>
                <a:solidFill>
                  <a:schemeClr val="dk1"/>
                </a:solidFill>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26" name="Google Shape;26;p3"/>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3"/>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32" name="Google Shape;32;p4"/>
          <p:cNvSpPr/>
          <p:nvPr/>
        </p:nvSpPr>
        <p:spPr>
          <a:xfrm>
            <a:off x="-1" y="0"/>
            <a:ext cx="12192000"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33" name="Google Shape;33;p4"/>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34" name="Google Shape;34;p4"/>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4"/>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1" name="Google Shape;41;p5"/>
          <p:cNvSpPr/>
          <p:nvPr/>
        </p:nvSpPr>
        <p:spPr>
          <a:xfrm>
            <a:off x="4319736" y="867751"/>
            <a:ext cx="3552529" cy="35525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i="0" u="none" strike="noStrike" cap="none">
              <a:solidFill>
                <a:srgbClr val="F7C86D"/>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urce Code Example">
  <p:cSld name="Source Code Example">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44" name="Google Shape;44;p6"/>
          <p:cNvSpPr txBox="1">
            <a:spLocks noGrp="1"/>
          </p:cNvSpPr>
          <p:nvPr>
            <p:ph type="body" idx="1"/>
          </p:nvPr>
        </p:nvSpPr>
        <p:spPr>
          <a:xfrm>
            <a:off x="615283" y="1830475"/>
            <a:ext cx="10961400" cy="1633500"/>
          </a:xfrm>
          <a:prstGeom prst="rect">
            <a:avLst/>
          </a:prstGeom>
          <a:solidFill>
            <a:srgbClr val="ACB4C3">
              <a:alpha val="14900"/>
            </a:srgbClr>
          </a:solidFill>
          <a:ln w="12700" cap="flat" cmpd="sng">
            <a:solidFill>
              <a:schemeClr val="dk1"/>
            </a:solidFill>
            <a:prstDash val="solid"/>
            <a:round/>
            <a:headEnd type="none" w="sm" len="sm"/>
            <a:tailEnd type="none" w="sm" len="sm"/>
          </a:ln>
        </p:spPr>
        <p:txBody>
          <a:bodyPr spcFirstLastPara="1" wrap="square" lIns="144000" tIns="108000" rIns="144000" bIns="108000" anchor="t" anchorCtr="0">
            <a:noAutofit/>
          </a:bodyPr>
          <a:lstStyle>
            <a:lvl1pPr marL="457200" lvl="0" indent="-228600" algn="l" rtl="0">
              <a:lnSpc>
                <a:spcPct val="100000"/>
              </a:lnSpc>
              <a:spcBef>
                <a:spcPts val="600"/>
              </a:spcBef>
              <a:spcAft>
                <a:spcPts val="0"/>
              </a:spcAft>
              <a:buClr>
                <a:srgbClr val="274E13"/>
              </a:buClr>
              <a:buSzPts val="2398"/>
              <a:buNone/>
              <a:defRPr sz="2398" b="1">
                <a:solidFill>
                  <a:srgbClr val="274E13"/>
                </a:solidFill>
                <a:latin typeface="Consolas"/>
                <a:ea typeface="Consolas"/>
                <a:cs typeface="Consolas"/>
                <a:sym typeface="Consolas"/>
              </a:defRPr>
            </a:lvl1pPr>
            <a:lvl2pPr marL="914400" lvl="1" indent="-342900" algn="l" rtl="0">
              <a:lnSpc>
                <a:spcPct val="105000"/>
              </a:lnSpc>
              <a:spcBef>
                <a:spcPts val="600"/>
              </a:spcBef>
              <a:spcAft>
                <a:spcPts val="0"/>
              </a:spcAft>
              <a:buClr>
                <a:schemeClr val="dk1"/>
              </a:buClr>
              <a:buSzPts val="1800"/>
              <a:buChar char="▪"/>
              <a:defRPr/>
            </a:lvl2pPr>
            <a:lvl3pPr marL="1371600" lvl="2" indent="-342900" algn="l" rtl="0">
              <a:lnSpc>
                <a:spcPct val="105000"/>
              </a:lnSpc>
              <a:spcBef>
                <a:spcPts val="600"/>
              </a:spcBef>
              <a:spcAft>
                <a:spcPts val="0"/>
              </a:spcAft>
              <a:buClr>
                <a:schemeClr val="dk1"/>
              </a:buClr>
              <a:buSzPts val="1800"/>
              <a:buChar char="▪"/>
              <a:defRPr/>
            </a:lvl3pPr>
            <a:lvl4pPr marL="1828800" lvl="3" indent="-342900" algn="l" rtl="0">
              <a:lnSpc>
                <a:spcPct val="105000"/>
              </a:lnSpc>
              <a:spcBef>
                <a:spcPts val="600"/>
              </a:spcBef>
              <a:spcAft>
                <a:spcPts val="0"/>
              </a:spcAft>
              <a:buClr>
                <a:schemeClr val="dk1"/>
              </a:buClr>
              <a:buSzPts val="1800"/>
              <a:buChar char="▪"/>
              <a:defRPr/>
            </a:lvl4pPr>
            <a:lvl5pPr marL="2286000" lvl="4" indent="-342900" algn="l" rtl="0">
              <a:lnSpc>
                <a:spcPct val="105000"/>
              </a:lnSpc>
              <a:spcBef>
                <a:spcPts val="600"/>
              </a:spcBef>
              <a:spcAft>
                <a:spcPts val="0"/>
              </a:spcAft>
              <a:buClr>
                <a:schemeClr val="dk1"/>
              </a:buClr>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6"/>
          <p:cNvSpPr/>
          <p:nvPr/>
        </p:nvSpPr>
        <p:spPr>
          <a:xfrm>
            <a:off x="-3176" y="0"/>
            <a:ext cx="12195300" cy="1095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49" name="Google Shape;49;p6"/>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lvl1pPr lvl="0" algn="l" rtl="0">
              <a:spcBef>
                <a:spcPts val="0"/>
              </a:spcBef>
              <a:spcAft>
                <a:spcPts val="0"/>
              </a:spcAft>
              <a:buClr>
                <a:schemeClr val="lt2"/>
              </a:buClr>
              <a:buSzPts val="3998"/>
              <a:buFont typeface="Calibri"/>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6"/>
          <p:cNvPicPr preferRelativeResize="0"/>
          <p:nvPr/>
        </p:nvPicPr>
        <p:blipFill rotWithShape="1">
          <a:blip r:embed="rId3">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portant Concept">
  <p:cSld name="Important Concept">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53" name="Google Shape;53;p7"/>
          <p:cNvSpPr/>
          <p:nvPr/>
        </p:nvSpPr>
        <p:spPr>
          <a:xfrm>
            <a:off x="-3472" y="0"/>
            <a:ext cx="115383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pic>
        <p:nvPicPr>
          <p:cNvPr id="54" name="Google Shape;54;p7" descr="E:\002-KIMS BUSINESS\007-02-Fullslidesppt-Contents\20161228\02-edu\bulb-item2.png"/>
          <p:cNvPicPr preferRelativeResize="0"/>
          <p:nvPr/>
        </p:nvPicPr>
        <p:blipFill rotWithShape="1">
          <a:blip r:embed="rId3">
            <a:alphaModFix/>
          </a:blip>
          <a:srcRect/>
          <a:stretch/>
        </p:blipFill>
        <p:spPr>
          <a:xfrm>
            <a:off x="235205" y="1792355"/>
            <a:ext cx="1830305" cy="4062222"/>
          </a:xfrm>
          <a:prstGeom prst="rect">
            <a:avLst/>
          </a:prstGeom>
          <a:noFill/>
          <a:ln>
            <a:noFill/>
          </a:ln>
        </p:spPr>
      </p:pic>
      <p:sp>
        <p:nvSpPr>
          <p:cNvPr id="55" name="Google Shape;55;p7"/>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lvl1pPr marL="457200" lvl="0" indent="-444372" algn="l">
              <a:lnSpc>
                <a:spcPct val="105000"/>
              </a:lnSpc>
              <a:spcBef>
                <a:spcPts val="600"/>
              </a:spcBef>
              <a:spcAft>
                <a:spcPts val="0"/>
              </a:spcAft>
              <a:buClr>
                <a:schemeClr val="dk1"/>
              </a:buClr>
              <a:buSzPts val="3398"/>
              <a:buFont typeface="Roboto"/>
              <a:buChar char="▪"/>
              <a:defRPr>
                <a:solidFill>
                  <a:schemeClr val="dk1"/>
                </a:solidFill>
                <a:latin typeface="Roboto"/>
                <a:ea typeface="Roboto"/>
                <a:cs typeface="Roboto"/>
                <a:sym typeface="Roboto"/>
              </a:defRPr>
            </a:lvl1pPr>
            <a:lvl2pPr marL="914400" lvl="1" indent="-431672" algn="l">
              <a:lnSpc>
                <a:spcPct val="105000"/>
              </a:lnSpc>
              <a:spcBef>
                <a:spcPts val="600"/>
              </a:spcBef>
              <a:spcAft>
                <a:spcPts val="0"/>
              </a:spcAft>
              <a:buClr>
                <a:schemeClr val="dk1"/>
              </a:buClr>
              <a:buSzPts val="3198"/>
              <a:buFont typeface="Roboto"/>
              <a:buChar char="▪"/>
              <a:defRPr>
                <a:solidFill>
                  <a:schemeClr val="dk1"/>
                </a:solidFill>
                <a:latin typeface="Roboto"/>
                <a:ea typeface="Roboto"/>
                <a:cs typeface="Roboto"/>
                <a:sym typeface="Roboto"/>
              </a:defRPr>
            </a:lvl2pPr>
            <a:lvl3pPr marL="1371600" lvl="2" indent="-418972" algn="l">
              <a:lnSpc>
                <a:spcPct val="105000"/>
              </a:lnSpc>
              <a:spcBef>
                <a:spcPts val="600"/>
              </a:spcBef>
              <a:spcAft>
                <a:spcPts val="0"/>
              </a:spcAft>
              <a:buClr>
                <a:schemeClr val="dk1"/>
              </a:buClr>
              <a:buSzPts val="2998"/>
              <a:buFont typeface="Roboto"/>
              <a:buChar char="▪"/>
              <a:defRPr>
                <a:solidFill>
                  <a:schemeClr val="dk1"/>
                </a:solidFill>
                <a:latin typeface="Roboto"/>
                <a:ea typeface="Roboto"/>
                <a:cs typeface="Roboto"/>
                <a:sym typeface="Roboto"/>
              </a:defRPr>
            </a:lvl3pPr>
            <a:lvl4pPr marL="1828800" lvl="3" indent="-406272" algn="l">
              <a:lnSpc>
                <a:spcPct val="105000"/>
              </a:lnSpc>
              <a:spcBef>
                <a:spcPts val="600"/>
              </a:spcBef>
              <a:spcAft>
                <a:spcPts val="0"/>
              </a:spcAft>
              <a:buClr>
                <a:schemeClr val="dk1"/>
              </a:buClr>
              <a:buSzPts val="2798"/>
              <a:buFont typeface="Roboto"/>
              <a:buChar char="▪"/>
              <a:defRPr>
                <a:solidFill>
                  <a:schemeClr val="dk1"/>
                </a:solidFill>
                <a:latin typeface="Roboto"/>
                <a:ea typeface="Roboto"/>
                <a:cs typeface="Roboto"/>
                <a:sym typeface="Roboto"/>
              </a:defRPr>
            </a:lvl4pPr>
            <a:lvl5pPr marL="2286000" lvl="4" indent="-393573" algn="l">
              <a:lnSpc>
                <a:spcPct val="105000"/>
              </a:lnSpc>
              <a:spcBef>
                <a:spcPts val="600"/>
              </a:spcBef>
              <a:spcAft>
                <a:spcPts val="0"/>
              </a:spcAft>
              <a:buClr>
                <a:schemeClr val="dk1"/>
              </a:buClr>
              <a:buSzPts val="2598"/>
              <a:buFont typeface="Roboto"/>
              <a:buChar char="▪"/>
              <a:defRPr>
                <a:solidFill>
                  <a:schemeClr val="dk1"/>
                </a:solidFill>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56" name="Google Shape;56;p7"/>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4">
            <a:alphaModFix/>
          </a:blip>
          <a:srcRect b="7054"/>
          <a:stretch/>
        </p:blipFill>
        <p:spPr>
          <a:xfrm>
            <a:off x="10383200" y="119675"/>
            <a:ext cx="1688227" cy="8826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estions Slide">
  <p:cSld name="Questions Slide">
    <p:spTree>
      <p:nvGrpSpPr>
        <p:cNvPr id="1" name="Shape 61"/>
        <p:cNvGrpSpPr/>
        <p:nvPr/>
      </p:nvGrpSpPr>
      <p:grpSpPr>
        <a:xfrm>
          <a:off x="0" y="0"/>
          <a:ext cx="0" cy="0"/>
          <a:chOff x="0" y="0"/>
          <a:chExt cx="0" cy="0"/>
        </a:xfrm>
      </p:grpSpPr>
      <p:sp>
        <p:nvSpPr>
          <p:cNvPr id="62" name="Google Shape;62;p8"/>
          <p:cNvSpPr/>
          <p:nvPr/>
        </p:nvSpPr>
        <p:spPr>
          <a:xfrm>
            <a:off x="-1051301" y="703244"/>
            <a:ext cx="8406073" cy="103330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C1C6D1"/>
              </a:buClr>
              <a:buSzPts val="6158"/>
              <a:buFont typeface="Noto Sans Symbols"/>
              <a:buNone/>
            </a:pPr>
            <a:r>
              <a:rPr lang="en-US" sz="8797" b="1" i="0" u="none" strike="noStrike" cap="none">
                <a:solidFill>
                  <a:schemeClr val="dk1"/>
                </a:solidFill>
                <a:latin typeface="Roboto"/>
                <a:ea typeface="Roboto"/>
                <a:cs typeface="Roboto"/>
                <a:sym typeface="Roboto"/>
              </a:rPr>
              <a:t>Questions?</a:t>
            </a:r>
            <a:endParaRPr sz="8797" b="1" i="0" u="none" strike="noStrike" cap="none">
              <a:solidFill>
                <a:schemeClr val="dk1"/>
              </a:solidFill>
              <a:latin typeface="Roboto"/>
              <a:ea typeface="Roboto"/>
              <a:cs typeface="Roboto"/>
              <a:sym typeface="Roboto"/>
            </a:endParaRPr>
          </a:p>
        </p:txBody>
      </p:sp>
      <p:pic>
        <p:nvPicPr>
          <p:cNvPr id="63" name="Google Shape;63;p8"/>
          <p:cNvPicPr preferRelativeResize="0"/>
          <p:nvPr/>
        </p:nvPicPr>
        <p:blipFill rotWithShape="1">
          <a:blip r:embed="rId2">
            <a:alphaModFix/>
          </a:blip>
          <a:srcRect/>
          <a:stretch/>
        </p:blipFill>
        <p:spPr>
          <a:xfrm>
            <a:off x="9696452" y="314259"/>
            <a:ext cx="2126081" cy="530284"/>
          </a:xfrm>
          <a:prstGeom prst="rect">
            <a:avLst/>
          </a:prstGeom>
          <a:noFill/>
          <a:ln>
            <a:noFill/>
          </a:ln>
        </p:spPr>
      </p:pic>
      <p:sp>
        <p:nvSpPr>
          <p:cNvPr id="64" name="Google Shape;64;p8"/>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66" name="Google Shape;66;p8"/>
          <p:cNvPicPr preferRelativeResize="0"/>
          <p:nvPr/>
        </p:nvPicPr>
        <p:blipFill rotWithShape="1">
          <a:blip r:embed="rId3">
            <a:alphaModFix amt="8000"/>
          </a:blip>
          <a:srcRect t="24442"/>
          <a:stretch/>
        </p:blipFill>
        <p:spPr>
          <a:xfrm>
            <a:off x="-1612" y="0"/>
            <a:ext cx="12195178" cy="6858002"/>
          </a:xfrm>
          <a:prstGeom prst="rect">
            <a:avLst/>
          </a:prstGeom>
          <a:noFill/>
          <a:ln>
            <a:noFill/>
          </a:ln>
        </p:spPr>
      </p:pic>
      <p:sp>
        <p:nvSpPr>
          <p:cNvPr id="67" name="Google Shape;67;p8"/>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1589" y="6371331"/>
            <a:ext cx="12195176" cy="5045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cxnSp>
        <p:nvCxnSpPr>
          <p:cNvPr id="69" name="Google Shape;69;p8"/>
          <p:cNvCxnSpPr/>
          <p:nvPr/>
        </p:nvCxnSpPr>
        <p:spPr>
          <a:xfrm rot="10800000" flipH="1">
            <a:off x="1753064" y="3832365"/>
            <a:ext cx="8549700" cy="6600"/>
          </a:xfrm>
          <a:prstGeom prst="straightConnector1">
            <a:avLst/>
          </a:prstGeom>
          <a:noFill/>
          <a:ln w="25400" cap="flat" cmpd="sng">
            <a:solidFill>
              <a:schemeClr val="dk1"/>
            </a:solidFill>
            <a:prstDash val="solid"/>
            <a:round/>
            <a:headEnd type="none" w="sm" len="sm"/>
            <a:tailEnd type="none" w="sm" len="sm"/>
          </a:ln>
        </p:spPr>
      </p:cxnSp>
      <p:cxnSp>
        <p:nvCxnSpPr>
          <p:cNvPr id="70" name="Google Shape;70;p8"/>
          <p:cNvCxnSpPr/>
          <p:nvPr/>
        </p:nvCxnSpPr>
        <p:spPr>
          <a:xfrm>
            <a:off x="1753064"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1" name="Google Shape;71;p8"/>
          <p:cNvCxnSpPr/>
          <p:nvPr/>
        </p:nvCxnSpPr>
        <p:spPr>
          <a:xfrm>
            <a:off x="31476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2" name="Google Shape;72;p8"/>
          <p:cNvCxnSpPr/>
          <p:nvPr/>
        </p:nvCxnSpPr>
        <p:spPr>
          <a:xfrm>
            <a:off x="459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3" name="Google Shape;73;p8"/>
          <p:cNvCxnSpPr/>
          <p:nvPr/>
        </p:nvCxnSpPr>
        <p:spPr>
          <a:xfrm>
            <a:off x="603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4" name="Google Shape;74;p8"/>
          <p:cNvCxnSpPr/>
          <p:nvPr/>
        </p:nvCxnSpPr>
        <p:spPr>
          <a:xfrm>
            <a:off x="7474850" y="3832615"/>
            <a:ext cx="0" cy="236100"/>
          </a:xfrm>
          <a:prstGeom prst="straightConnector1">
            <a:avLst/>
          </a:prstGeom>
          <a:noFill/>
          <a:ln w="25400" cap="flat" cmpd="sng">
            <a:solidFill>
              <a:schemeClr val="dk1"/>
            </a:solidFill>
            <a:prstDash val="solid"/>
            <a:round/>
            <a:headEnd type="none" w="sm" len="sm"/>
            <a:tailEnd type="none" w="sm" len="sm"/>
          </a:ln>
        </p:spPr>
      </p:cxnSp>
      <p:cxnSp>
        <p:nvCxnSpPr>
          <p:cNvPr id="75" name="Google Shape;75;p8"/>
          <p:cNvCxnSpPr/>
          <p:nvPr/>
        </p:nvCxnSpPr>
        <p:spPr>
          <a:xfrm>
            <a:off x="8914850" y="3838965"/>
            <a:ext cx="0" cy="236100"/>
          </a:xfrm>
          <a:prstGeom prst="straightConnector1">
            <a:avLst/>
          </a:prstGeom>
          <a:noFill/>
          <a:ln w="25400" cap="flat" cmpd="sng">
            <a:solidFill>
              <a:schemeClr val="dk1"/>
            </a:solidFill>
            <a:prstDash val="solid"/>
            <a:round/>
            <a:headEnd type="none" w="sm" len="sm"/>
            <a:tailEnd type="none" w="sm" len="sm"/>
          </a:ln>
        </p:spPr>
      </p:cxnSp>
      <p:cxnSp>
        <p:nvCxnSpPr>
          <p:cNvPr id="76" name="Google Shape;76;p8"/>
          <p:cNvCxnSpPr/>
          <p:nvPr/>
        </p:nvCxnSpPr>
        <p:spPr>
          <a:xfrm>
            <a:off x="6172157" y="3596395"/>
            <a:ext cx="0" cy="236100"/>
          </a:xfrm>
          <a:prstGeom prst="straightConnector1">
            <a:avLst/>
          </a:prstGeom>
          <a:noFill/>
          <a:ln w="25400" cap="flat" cmpd="sng">
            <a:solidFill>
              <a:schemeClr val="dk1"/>
            </a:solidFill>
            <a:prstDash val="solid"/>
            <a:round/>
            <a:headEnd type="none" w="sm" len="sm"/>
            <a:tailEnd type="none" w="sm" len="sm"/>
          </a:ln>
        </p:spPr>
      </p:cxnSp>
      <p:pic>
        <p:nvPicPr>
          <p:cNvPr id="77" name="Google Shape;77;p8"/>
          <p:cNvPicPr preferRelativeResize="0"/>
          <p:nvPr/>
        </p:nvPicPr>
        <p:blipFill>
          <a:blip r:embed="rId4">
            <a:alphaModFix/>
          </a:blip>
          <a:stretch>
            <a:fillRect/>
          </a:stretch>
        </p:blipFill>
        <p:spPr>
          <a:xfrm>
            <a:off x="4895348" y="2194674"/>
            <a:ext cx="2401363" cy="1350775"/>
          </a:xfrm>
          <a:prstGeom prst="rect">
            <a:avLst/>
          </a:prstGeom>
          <a:noFill/>
          <a:ln>
            <a:noFill/>
          </a:ln>
        </p:spPr>
      </p:pic>
      <p:pic>
        <p:nvPicPr>
          <p:cNvPr id="78" name="Google Shape;78;p8"/>
          <p:cNvPicPr preferRelativeResize="0"/>
          <p:nvPr/>
        </p:nvPicPr>
        <p:blipFill>
          <a:blip r:embed="rId5">
            <a:alphaModFix/>
          </a:blip>
          <a:stretch>
            <a:fillRect/>
          </a:stretch>
        </p:blipFill>
        <p:spPr>
          <a:xfrm>
            <a:off x="1368552" y="4273150"/>
            <a:ext cx="921451" cy="918226"/>
          </a:xfrm>
          <a:prstGeom prst="rect">
            <a:avLst/>
          </a:prstGeom>
          <a:noFill/>
          <a:ln>
            <a:noFill/>
          </a:ln>
        </p:spPr>
      </p:pic>
      <p:sp>
        <p:nvSpPr>
          <p:cNvPr id="79" name="Google Shape;79;p8"/>
          <p:cNvSpPr txBox="1"/>
          <p:nvPr/>
        </p:nvSpPr>
        <p:spPr>
          <a:xfrm>
            <a:off x="1268325" y="5176150"/>
            <a:ext cx="11082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134F5C"/>
                </a:solidFill>
                <a:latin typeface="Roboto"/>
                <a:ea typeface="Roboto"/>
                <a:cs typeface="Roboto"/>
                <a:sym typeface="Roboto"/>
              </a:rPr>
              <a:t>Гнездото</a:t>
            </a:r>
            <a:endParaRPr b="1">
              <a:solidFill>
                <a:srgbClr val="134F5C"/>
              </a:solidFill>
              <a:latin typeface="Roboto"/>
              <a:ea typeface="Roboto"/>
              <a:cs typeface="Roboto"/>
              <a:sym typeface="Roboto"/>
            </a:endParaRPr>
          </a:p>
          <a:p>
            <a:pPr marL="0" lvl="0" indent="0" algn="ctr" rtl="0">
              <a:spcBef>
                <a:spcPts val="0"/>
              </a:spcBef>
              <a:spcAft>
                <a:spcPts val="0"/>
              </a:spcAft>
              <a:buNone/>
            </a:pPr>
            <a:r>
              <a:rPr lang="en-US" b="1">
                <a:solidFill>
                  <a:srgbClr val="134F5C"/>
                </a:solidFill>
                <a:latin typeface="Roboto"/>
                <a:ea typeface="Roboto"/>
                <a:cs typeface="Roboto"/>
                <a:sym typeface="Roboto"/>
              </a:rPr>
              <a:t>Coworking</a:t>
            </a:r>
            <a:endParaRPr b="1">
              <a:solidFill>
                <a:srgbClr val="134F5C"/>
              </a:solidFill>
              <a:latin typeface="Roboto"/>
              <a:ea typeface="Roboto"/>
              <a:cs typeface="Roboto"/>
              <a:sym typeface="Roboto"/>
            </a:endParaRPr>
          </a:p>
        </p:txBody>
      </p:sp>
      <p:sp>
        <p:nvSpPr>
          <p:cNvPr id="80" name="Google Shape;80;p8"/>
          <p:cNvSpPr/>
          <p:nvPr/>
        </p:nvSpPr>
        <p:spPr>
          <a:xfrm>
            <a:off x="2648988" y="4273150"/>
            <a:ext cx="1166400" cy="1109400"/>
          </a:xfrm>
          <a:prstGeom prst="decagon">
            <a:avLst>
              <a:gd name="vf" fmla="val 105146"/>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Цялостен курс по програмиране</a:t>
            </a:r>
            <a:endParaRPr sz="1200" b="1">
              <a:solidFill>
                <a:srgbClr val="FFFFFF"/>
              </a:solidFill>
            </a:endParaRPr>
          </a:p>
        </p:txBody>
      </p:sp>
      <p:sp>
        <p:nvSpPr>
          <p:cNvPr id="81" name="Google Shape;81;p8"/>
          <p:cNvSpPr/>
          <p:nvPr/>
        </p:nvSpPr>
        <p:spPr>
          <a:xfrm>
            <a:off x="4210975" y="4442500"/>
            <a:ext cx="921300" cy="770700"/>
          </a:xfrm>
          <a:prstGeom prst="snip1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rPr>
              <a:t>Дизайн</a:t>
            </a:r>
            <a:endParaRPr b="1">
              <a:solidFill>
                <a:srgbClr val="FFFFFF"/>
              </a:solidFill>
            </a:endParaRPr>
          </a:p>
          <a:p>
            <a:pPr marL="0" lvl="0" indent="0" algn="ctr" rtl="0">
              <a:spcBef>
                <a:spcPts val="0"/>
              </a:spcBef>
              <a:spcAft>
                <a:spcPts val="0"/>
              </a:spcAft>
              <a:buNone/>
            </a:pPr>
            <a:r>
              <a:rPr lang="en-US" b="1">
                <a:solidFill>
                  <a:srgbClr val="FFFFFF"/>
                </a:solidFill>
              </a:rPr>
              <a:t>курс</a:t>
            </a:r>
            <a:endParaRPr b="1">
              <a:solidFill>
                <a:srgbClr val="FFFFFF"/>
              </a:solidFill>
            </a:endParaRPr>
          </a:p>
        </p:txBody>
      </p:sp>
      <p:sp>
        <p:nvSpPr>
          <p:cNvPr id="82" name="Google Shape;82;p8"/>
          <p:cNvSpPr/>
          <p:nvPr/>
        </p:nvSpPr>
        <p:spPr>
          <a:xfrm>
            <a:off x="5409713" y="4279700"/>
            <a:ext cx="1280700" cy="1109400"/>
          </a:xfrm>
          <a:prstGeom prst="hexagon">
            <a:avLst>
              <a:gd name="adj" fmla="val 25000"/>
              <a:gd name="vf" fmla="val 11547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rPr>
              <a:t>Курс по</a:t>
            </a:r>
            <a:endParaRPr sz="1200" b="1">
              <a:solidFill>
                <a:srgbClr val="FFFFFF"/>
              </a:solidFill>
            </a:endParaRPr>
          </a:p>
          <a:p>
            <a:pPr marL="0" lvl="0" indent="0" algn="ctr" rtl="0">
              <a:spcBef>
                <a:spcPts val="0"/>
              </a:spcBef>
              <a:spcAft>
                <a:spcPts val="0"/>
              </a:spcAft>
              <a:buNone/>
            </a:pPr>
            <a:r>
              <a:rPr lang="en-US" sz="1200" b="1">
                <a:solidFill>
                  <a:srgbClr val="FFFFFF"/>
                </a:solidFill>
              </a:rPr>
              <a:t>дигит.</a:t>
            </a:r>
            <a:endParaRPr sz="1200" b="1">
              <a:solidFill>
                <a:srgbClr val="FFFFFF"/>
              </a:solidFill>
            </a:endParaRPr>
          </a:p>
          <a:p>
            <a:pPr marL="0" lvl="0" indent="0" algn="ctr" rtl="0">
              <a:spcBef>
                <a:spcPts val="0"/>
              </a:spcBef>
              <a:spcAft>
                <a:spcPts val="0"/>
              </a:spcAft>
              <a:buNone/>
            </a:pPr>
            <a:r>
              <a:rPr lang="en-US" sz="1200" b="1">
                <a:solidFill>
                  <a:srgbClr val="FFFFFF"/>
                </a:solidFill>
              </a:rPr>
              <a:t>маркетинг</a:t>
            </a:r>
            <a:endParaRPr sz="1200" b="1">
              <a:solidFill>
                <a:srgbClr val="FFFFFF"/>
              </a:solidFill>
            </a:endParaRPr>
          </a:p>
        </p:txBody>
      </p:sp>
      <p:pic>
        <p:nvPicPr>
          <p:cNvPr id="83" name="Google Shape;83;p8" descr="Резултат с изображение за mindhub"/>
          <p:cNvPicPr preferRelativeResize="0"/>
          <p:nvPr/>
        </p:nvPicPr>
        <p:blipFill>
          <a:blip r:embed="rId6">
            <a:alphaModFix/>
          </a:blip>
          <a:stretch>
            <a:fillRect/>
          </a:stretch>
        </p:blipFill>
        <p:spPr>
          <a:xfrm>
            <a:off x="6965937" y="4611161"/>
            <a:ext cx="1166399" cy="242196"/>
          </a:xfrm>
          <a:prstGeom prst="rect">
            <a:avLst/>
          </a:prstGeom>
          <a:noFill/>
          <a:ln>
            <a:noFill/>
          </a:ln>
        </p:spPr>
      </p:pic>
      <p:pic>
        <p:nvPicPr>
          <p:cNvPr id="84" name="Google Shape;84;p8"/>
          <p:cNvPicPr preferRelativeResize="0"/>
          <p:nvPr/>
        </p:nvPicPr>
        <p:blipFill rotWithShape="1">
          <a:blip r:embed="rId7">
            <a:alphaModFix/>
          </a:blip>
          <a:srcRect l="9595" r="12078"/>
          <a:stretch/>
        </p:blipFill>
        <p:spPr>
          <a:xfrm>
            <a:off x="8284746" y="4385651"/>
            <a:ext cx="1108200" cy="884400"/>
          </a:xfrm>
          <a:prstGeom prst="teardrop">
            <a:avLst>
              <a:gd name="adj" fmla="val 87076"/>
            </a:avLst>
          </a:prstGeom>
          <a:noFill/>
          <a:ln>
            <a:noFill/>
          </a:ln>
        </p:spPr>
      </p:pic>
      <p:pic>
        <p:nvPicPr>
          <p:cNvPr id="85" name="Google Shape;85;p8" descr="HackVratsa Logo"/>
          <p:cNvPicPr preferRelativeResize="0"/>
          <p:nvPr/>
        </p:nvPicPr>
        <p:blipFill>
          <a:blip r:embed="rId8">
            <a:alphaModFix/>
          </a:blip>
          <a:stretch>
            <a:fillRect/>
          </a:stretch>
        </p:blipFill>
        <p:spPr>
          <a:xfrm>
            <a:off x="9322750" y="4490025"/>
            <a:ext cx="1501875" cy="688751"/>
          </a:xfrm>
          <a:prstGeom prst="rect">
            <a:avLst/>
          </a:prstGeom>
          <a:noFill/>
          <a:ln>
            <a:noFill/>
          </a:ln>
        </p:spPr>
      </p:pic>
      <p:cxnSp>
        <p:nvCxnSpPr>
          <p:cNvPr id="86" name="Google Shape;86;p8"/>
          <p:cNvCxnSpPr/>
          <p:nvPr/>
        </p:nvCxnSpPr>
        <p:spPr>
          <a:xfrm>
            <a:off x="10286450" y="3838965"/>
            <a:ext cx="0" cy="23610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Slide Dark">
  <p:cSld name="Comparison Slide Dark">
    <p:spTree>
      <p:nvGrpSpPr>
        <p:cNvPr id="1" name="Shape 87"/>
        <p:cNvGrpSpPr/>
        <p:nvPr/>
      </p:nvGrpSpPr>
      <p:grpSpPr>
        <a:xfrm>
          <a:off x="0" y="0"/>
          <a:ext cx="0" cy="0"/>
          <a:chOff x="0" y="0"/>
          <a:chExt cx="0" cy="0"/>
        </a:xfrm>
      </p:grpSpPr>
      <p:pic>
        <p:nvPicPr>
          <p:cNvPr id="88" name="Google Shape;88;p9"/>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89" name="Google Shape;89;p9"/>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0" name="Google Shape;90;p9"/>
          <p:cNvSpPr/>
          <p:nvPr/>
        </p:nvSpPr>
        <p:spPr>
          <a:xfrm>
            <a:off x="2" y="6184673"/>
            <a:ext cx="12192000" cy="673331"/>
          </a:xfrm>
          <a:prstGeom prst="rect">
            <a:avLst/>
          </a:prstGeom>
          <a:solidFill>
            <a:schemeClr val="dk1"/>
          </a:solidFill>
          <a:ln>
            <a:noFill/>
          </a:ln>
        </p:spPr>
        <p:txBody>
          <a:bodyPr spcFirstLastPara="1" wrap="square" lIns="121850" tIns="60925" rIns="121850" bIns="60925"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1" name="Google Shape;91;p9"/>
          <p:cNvSpPr/>
          <p:nvPr/>
        </p:nvSpPr>
        <p:spPr>
          <a:xfrm>
            <a:off x="5161650" y="4824665"/>
            <a:ext cx="1868701" cy="1868701"/>
          </a:xfrm>
          <a:prstGeom prst="ellipse">
            <a:avLst/>
          </a:prstGeom>
          <a:solidFill>
            <a:schemeClr val="dk1"/>
          </a:solidFill>
          <a:ln w="635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92" name="Google Shape;92;p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
          <p:cNvSpPr txBox="1">
            <a:spLocks noGrp="1"/>
          </p:cNvSpPr>
          <p:nvPr>
            <p:ph type="body" idx="1"/>
          </p:nvPr>
        </p:nvSpPr>
        <p:spPr>
          <a:xfrm>
            <a:off x="190402" y="1195931"/>
            <a:ext cx="5426148"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4" name="Google Shape;94;p9"/>
          <p:cNvSpPr txBox="1">
            <a:spLocks noGrp="1"/>
          </p:cNvSpPr>
          <p:nvPr>
            <p:ph type="body" idx="2"/>
          </p:nvPr>
        </p:nvSpPr>
        <p:spPr>
          <a:xfrm>
            <a:off x="6575450" y="1195931"/>
            <a:ext cx="5426147" cy="4824103"/>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95" name="Google Shape;95;p9"/>
          <p:cNvSpPr txBox="1">
            <a:spLocks noGrp="1"/>
          </p:cNvSpPr>
          <p:nvPr>
            <p:ph type="dt" idx="10"/>
          </p:nvPr>
        </p:nvSpPr>
        <p:spPr>
          <a:xfrm>
            <a:off x="188816" y="6390560"/>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sz="1000">
                <a:solidFill>
                  <a:schemeClr val="lt1"/>
                </a:solidFill>
                <a:latin typeface="Calibri"/>
                <a:ea typeface="Calibri"/>
                <a:cs typeface="Calibri"/>
                <a:sym typeface="Calibri"/>
              </a:defRPr>
            </a:lvl1pPr>
            <a:lvl2pPr marL="0" lvl="1" indent="0" algn="r">
              <a:spcBef>
                <a:spcPts val="0"/>
              </a:spcBef>
              <a:buNone/>
              <a:defRPr sz="1000">
                <a:solidFill>
                  <a:schemeClr val="lt1"/>
                </a:solidFill>
                <a:latin typeface="Calibri"/>
                <a:ea typeface="Calibri"/>
                <a:cs typeface="Calibri"/>
                <a:sym typeface="Calibri"/>
              </a:defRPr>
            </a:lvl2pPr>
            <a:lvl3pPr marL="0" lvl="2" indent="0" algn="r">
              <a:spcBef>
                <a:spcPts val="0"/>
              </a:spcBef>
              <a:buNone/>
              <a:defRPr sz="1000">
                <a:solidFill>
                  <a:schemeClr val="lt1"/>
                </a:solidFill>
                <a:latin typeface="Calibri"/>
                <a:ea typeface="Calibri"/>
                <a:cs typeface="Calibri"/>
                <a:sym typeface="Calibri"/>
              </a:defRPr>
            </a:lvl3pPr>
            <a:lvl4pPr marL="0" lvl="3" indent="0" algn="r">
              <a:spcBef>
                <a:spcPts val="0"/>
              </a:spcBef>
              <a:buNone/>
              <a:defRPr sz="1000">
                <a:solidFill>
                  <a:schemeClr val="lt1"/>
                </a:solidFill>
                <a:latin typeface="Calibri"/>
                <a:ea typeface="Calibri"/>
                <a:cs typeface="Calibri"/>
                <a:sym typeface="Calibri"/>
              </a:defRPr>
            </a:lvl4pPr>
            <a:lvl5pPr marL="0" lvl="4" indent="0" algn="r">
              <a:spcBef>
                <a:spcPts val="0"/>
              </a:spcBef>
              <a:buNone/>
              <a:defRPr sz="1000">
                <a:solidFill>
                  <a:schemeClr val="lt1"/>
                </a:solidFill>
                <a:latin typeface="Calibri"/>
                <a:ea typeface="Calibri"/>
                <a:cs typeface="Calibri"/>
                <a:sym typeface="Calibri"/>
              </a:defRPr>
            </a:lvl5pPr>
            <a:lvl6pPr marL="0" lvl="5" indent="0" algn="r">
              <a:spcBef>
                <a:spcPts val="0"/>
              </a:spcBef>
              <a:buNone/>
              <a:defRPr sz="1000">
                <a:solidFill>
                  <a:schemeClr val="lt1"/>
                </a:solidFill>
                <a:latin typeface="Calibri"/>
                <a:ea typeface="Calibri"/>
                <a:cs typeface="Calibri"/>
                <a:sym typeface="Calibri"/>
              </a:defRPr>
            </a:lvl6pPr>
            <a:lvl7pPr marL="0" lvl="6" indent="0" algn="r">
              <a:spcBef>
                <a:spcPts val="0"/>
              </a:spcBef>
              <a:buNone/>
              <a:defRPr sz="1000">
                <a:solidFill>
                  <a:schemeClr val="lt1"/>
                </a:solidFill>
                <a:latin typeface="Calibri"/>
                <a:ea typeface="Calibri"/>
                <a:cs typeface="Calibri"/>
                <a:sym typeface="Calibri"/>
              </a:defRPr>
            </a:lvl7pPr>
            <a:lvl8pPr marL="0" lvl="7" indent="0" algn="r">
              <a:spcBef>
                <a:spcPts val="0"/>
              </a:spcBef>
              <a:buNone/>
              <a:defRPr sz="1000">
                <a:solidFill>
                  <a:schemeClr val="lt1"/>
                </a:solidFill>
                <a:latin typeface="Calibri"/>
                <a:ea typeface="Calibri"/>
                <a:cs typeface="Calibri"/>
                <a:sym typeface="Calibri"/>
              </a:defRPr>
            </a:lvl8pPr>
            <a:lvl9pPr marL="0" lvl="8" indent="0" algn="r">
              <a:spcBef>
                <a:spcPts val="0"/>
              </a:spcBef>
              <a:buNone/>
              <a:defRPr sz="10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9"/>
          <p:cNvPicPr preferRelativeResize="0"/>
          <p:nvPr/>
        </p:nvPicPr>
        <p:blipFill rotWithShape="1">
          <a:blip r:embed="rId3">
            <a:alphaModFix/>
          </a:blip>
          <a:srcRect b="7054"/>
          <a:stretch/>
        </p:blipFill>
        <p:spPr>
          <a:xfrm>
            <a:off x="10383200" y="119675"/>
            <a:ext cx="1688227" cy="882649"/>
          </a:xfrm>
          <a:prstGeom prst="rect">
            <a:avLst/>
          </a:prstGeom>
          <a:noFill/>
          <a:ln>
            <a:noFill/>
          </a:ln>
        </p:spPr>
      </p:pic>
      <p:pic>
        <p:nvPicPr>
          <p:cNvPr id="98" name="Google Shape;98;p9"/>
          <p:cNvPicPr preferRelativeResize="0"/>
          <p:nvPr/>
        </p:nvPicPr>
        <p:blipFill rotWithShape="1">
          <a:blip r:embed="rId3">
            <a:alphaModFix/>
          </a:blip>
          <a:srcRect b="7054"/>
          <a:stretch/>
        </p:blipFill>
        <p:spPr>
          <a:xfrm>
            <a:off x="5395975" y="5393862"/>
            <a:ext cx="1396877" cy="730326"/>
          </a:xfrm>
          <a:prstGeom prst="rect">
            <a:avLst/>
          </a:prstGeom>
          <a:noFill/>
          <a:ln>
            <a:noFill/>
          </a:ln>
        </p:spPr>
      </p:pic>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9"/>
        <p:cNvGrpSpPr/>
        <p:nvPr/>
      </p:nvGrpSpPr>
      <p:grpSpPr>
        <a:xfrm>
          <a:off x="0" y="0"/>
          <a:ext cx="0" cy="0"/>
          <a:chOff x="0" y="0"/>
          <a:chExt cx="0" cy="0"/>
        </a:xfrm>
      </p:grpSpPr>
      <p:pic>
        <p:nvPicPr>
          <p:cNvPr id="100" name="Google Shape;100;p10"/>
          <p:cNvPicPr preferRelativeResize="0"/>
          <p:nvPr/>
        </p:nvPicPr>
        <p:blipFill rotWithShape="1">
          <a:blip r:embed="rId2">
            <a:alphaModFix amt="8000"/>
          </a:blip>
          <a:srcRect t="24442"/>
          <a:stretch/>
        </p:blipFill>
        <p:spPr>
          <a:xfrm>
            <a:off x="-1600" y="0"/>
            <a:ext cx="12195178" cy="6858002"/>
          </a:xfrm>
          <a:prstGeom prst="rect">
            <a:avLst/>
          </a:prstGeom>
          <a:noFill/>
          <a:ln>
            <a:noFill/>
          </a:ln>
        </p:spPr>
      </p:pic>
      <p:sp>
        <p:nvSpPr>
          <p:cNvPr id="101" name="Google Shape;101;p10"/>
          <p:cNvSpPr/>
          <p:nvPr/>
        </p:nvSpPr>
        <p:spPr>
          <a:xfrm>
            <a:off x="-3176" y="0"/>
            <a:ext cx="12195176" cy="109537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2" name="Google Shape;102;p10"/>
          <p:cNvSpPr>
            <a:spLocks noGrp="1"/>
          </p:cNvSpPr>
          <p:nvPr>
            <p:ph type="pic" idx="2"/>
          </p:nvPr>
        </p:nvSpPr>
        <p:spPr>
          <a:xfrm>
            <a:off x="190405" y="1355077"/>
            <a:ext cx="3889373" cy="5366405"/>
          </a:xfrm>
          <a:prstGeom prst="rect">
            <a:avLst/>
          </a:prstGeom>
          <a:solidFill>
            <a:srgbClr val="E5E5E5"/>
          </a:solidFill>
          <a:ln>
            <a:noFill/>
          </a:ln>
        </p:spPr>
        <p:txBody>
          <a:bodyPr spcFirstLastPara="1" wrap="square" lIns="108000" tIns="36000" rIns="108000" bIns="36000" anchor="ctr" anchorCtr="0">
            <a:noAutofit/>
          </a:bodyPr>
          <a:lstStyle>
            <a:lvl1pPr marR="0" lvl="0" algn="ctr" rtl="0">
              <a:lnSpc>
                <a:spcPct val="105000"/>
              </a:lnSpc>
              <a:spcBef>
                <a:spcPts val="600"/>
              </a:spcBef>
              <a:spcAft>
                <a:spcPts val="0"/>
              </a:spcAft>
              <a:buClr>
                <a:schemeClr val="dk1"/>
              </a:buClr>
              <a:buSzPts val="2131"/>
              <a:buFont typeface="Roboto"/>
              <a:buNone/>
              <a:defRPr sz="2131" i="0" u="none" strike="noStrike" cap="none">
                <a:solidFill>
                  <a:schemeClr val="dk1"/>
                </a:solidFill>
                <a:latin typeface="Roboto"/>
                <a:ea typeface="Roboto"/>
                <a:cs typeface="Roboto"/>
                <a:sym typeface="Roboto"/>
              </a:defRPr>
            </a:lvl1pPr>
            <a:lvl2pPr marR="0" lvl="1" algn="l" rtl="0">
              <a:lnSpc>
                <a:spcPct val="105000"/>
              </a:lnSpc>
              <a:spcBef>
                <a:spcPts val="600"/>
              </a:spcBef>
              <a:spcAft>
                <a:spcPts val="0"/>
              </a:spcAft>
              <a:buClr>
                <a:schemeClr val="dk1"/>
              </a:buClr>
              <a:buSzPts val="3731"/>
              <a:buFont typeface="Noto Sans Symbols"/>
              <a:buNone/>
              <a:defRPr sz="3731" b="0" i="0" u="none" strike="noStrike" cap="none">
                <a:solidFill>
                  <a:schemeClr val="dk1"/>
                </a:solidFill>
                <a:latin typeface="Calibri"/>
                <a:ea typeface="Calibri"/>
                <a:cs typeface="Calibri"/>
                <a:sym typeface="Calibri"/>
              </a:defRPr>
            </a:lvl2pPr>
            <a:lvl3pPr marR="0" lvl="2" algn="l" rtl="0">
              <a:lnSpc>
                <a:spcPct val="105000"/>
              </a:lnSpc>
              <a:spcBef>
                <a:spcPts val="600"/>
              </a:spcBef>
              <a:spcAft>
                <a:spcPts val="0"/>
              </a:spcAft>
              <a:buClr>
                <a:schemeClr val="dk1"/>
              </a:buClr>
              <a:buSzPts val="3198"/>
              <a:buFont typeface="Noto Sans Symbols"/>
              <a:buNone/>
              <a:defRPr sz="3198" b="0" i="0" u="none" strike="noStrike" cap="none">
                <a:solidFill>
                  <a:schemeClr val="dk1"/>
                </a:solidFill>
                <a:latin typeface="Calibri"/>
                <a:ea typeface="Calibri"/>
                <a:cs typeface="Calibri"/>
                <a:sym typeface="Calibri"/>
              </a:defRPr>
            </a:lvl3pPr>
            <a:lvl4pPr marR="0" lvl="3"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4pPr>
            <a:lvl5pPr marR="0" lvl="4" algn="l" rtl="0">
              <a:lnSpc>
                <a:spcPct val="105000"/>
              </a:lnSpc>
              <a:spcBef>
                <a:spcPts val="600"/>
              </a:spcBef>
              <a:spcAft>
                <a:spcPts val="0"/>
              </a:spcAft>
              <a:buClr>
                <a:schemeClr val="dk1"/>
              </a:buClr>
              <a:buSzPts val="2665"/>
              <a:buFont typeface="Noto Sans Symbols"/>
              <a:buNone/>
              <a:defRPr sz="2665" b="0" i="0" u="none" strike="noStrike" cap="none">
                <a:solidFill>
                  <a:schemeClr val="dk1"/>
                </a:solidFill>
                <a:latin typeface="Calibri"/>
                <a:ea typeface="Calibri"/>
                <a:cs typeface="Calibri"/>
                <a:sym typeface="Calibri"/>
              </a:defRPr>
            </a:lvl5pPr>
            <a:lvl6pPr marR="0" lvl="5" algn="l" rtl="0">
              <a:spcBef>
                <a:spcPts val="600"/>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5"/>
              <a:buFont typeface="Arial"/>
              <a:buNone/>
              <a:defRPr sz="2665" b="0" i="0" u="none" strike="noStrike" cap="none">
                <a:solidFill>
                  <a:schemeClr val="dk1"/>
                </a:solidFill>
                <a:latin typeface="Calibri"/>
                <a:ea typeface="Calibri"/>
                <a:cs typeface="Calibri"/>
                <a:sym typeface="Calibri"/>
              </a:defRPr>
            </a:lvl9pPr>
          </a:lstStyle>
          <a:p>
            <a:endParaRPr/>
          </a:p>
        </p:txBody>
      </p:sp>
      <p:sp>
        <p:nvSpPr>
          <p:cNvPr id="103" name="Google Shape;103;p10"/>
          <p:cNvSpPr/>
          <p:nvPr/>
        </p:nvSpPr>
        <p:spPr>
          <a:xfrm>
            <a:off x="4079775" y="1355073"/>
            <a:ext cx="48001" cy="5502926"/>
          </a:xfrm>
          <a:prstGeom prst="rect">
            <a:avLst/>
          </a:prstGeom>
          <a:solidFill>
            <a:srgbClr val="274E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4" name="Google Shape;104;p10"/>
          <p:cNvSpPr/>
          <p:nvPr/>
        </p:nvSpPr>
        <p:spPr>
          <a:xfrm>
            <a:off x="4127777" y="1748999"/>
            <a:ext cx="240001" cy="3360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5" name="Google Shape;105;p10"/>
          <p:cNvSpPr/>
          <p:nvPr/>
        </p:nvSpPr>
        <p:spPr>
          <a:xfrm>
            <a:off x="2" y="6721482"/>
            <a:ext cx="12192000" cy="1365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8"/>
              <a:buFont typeface="Calibri"/>
              <a:buNone/>
            </a:pPr>
            <a:endParaRPr sz="2398" b="0" i="0" u="none" strike="noStrike" cap="none">
              <a:solidFill>
                <a:srgbClr val="F7C86D"/>
              </a:solidFill>
              <a:latin typeface="Calibri"/>
              <a:ea typeface="Calibri"/>
              <a:cs typeface="Calibri"/>
              <a:sym typeface="Calibri"/>
            </a:endParaRPr>
          </a:p>
        </p:txBody>
      </p:sp>
      <p:sp>
        <p:nvSpPr>
          <p:cNvPr id="106" name="Google Shape;106;p10"/>
          <p:cNvSpPr txBox="1">
            <a:spLocks noGrp="1"/>
          </p:cNvSpPr>
          <p:nvPr>
            <p:ph type="body" idx="1"/>
          </p:nvPr>
        </p:nvSpPr>
        <p:spPr>
          <a:xfrm>
            <a:off x="4795936" y="1353867"/>
            <a:ext cx="7199299" cy="5027884"/>
          </a:xfrm>
          <a:prstGeom prst="rect">
            <a:avLst/>
          </a:prstGeom>
          <a:noFill/>
          <a:ln>
            <a:noFill/>
          </a:ln>
        </p:spPr>
        <p:txBody>
          <a:bodyPr spcFirstLastPara="1" wrap="square" lIns="108000" tIns="36000" rIns="108000" bIns="36000" anchor="t" anchorCtr="0">
            <a:noAutofit/>
          </a:bodyPr>
          <a:lstStyle>
            <a:lvl1pPr marL="457200" lvl="0"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1pPr>
            <a:lvl2pPr marL="914400" lvl="1"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2pPr>
            <a:lvl3pPr marL="1371600" lvl="2"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3pPr>
            <a:lvl4pPr marL="1828800" lvl="3"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4pPr>
            <a:lvl5pPr marL="2286000" lvl="4" indent="-342900" algn="l">
              <a:lnSpc>
                <a:spcPct val="105000"/>
              </a:lnSpc>
              <a:spcBef>
                <a:spcPts val="600"/>
              </a:spcBef>
              <a:spcAft>
                <a:spcPts val="0"/>
              </a:spcAft>
              <a:buClr>
                <a:schemeClr val="dk1"/>
              </a:buClr>
              <a:buSzPts val="1800"/>
              <a:buFont typeface="Roboto"/>
              <a:buChar char="▪"/>
              <a:defRPr>
                <a:latin typeface="Roboto"/>
                <a:ea typeface="Roboto"/>
                <a:cs typeface="Roboto"/>
                <a:sym typeface="Roboto"/>
              </a:defRPr>
            </a:lvl5pPr>
            <a:lvl6pPr marL="2743200" lvl="5" indent="-342900" algn="l">
              <a:spcBef>
                <a:spcPts val="600"/>
              </a:spcBef>
              <a:spcAft>
                <a:spcPts val="0"/>
              </a:spcAft>
              <a:buClr>
                <a:schemeClr val="dk1"/>
              </a:buClr>
              <a:buSzPts val="1800"/>
              <a:buFont typeface="Roboto"/>
              <a:buChar char="•"/>
              <a:defRPr>
                <a:latin typeface="Roboto"/>
                <a:ea typeface="Roboto"/>
                <a:cs typeface="Roboto"/>
                <a:sym typeface="Roboto"/>
              </a:defRPr>
            </a:lvl6pPr>
            <a:lvl7pPr marL="3200400" lvl="6" indent="-342900" algn="l">
              <a:spcBef>
                <a:spcPts val="360"/>
              </a:spcBef>
              <a:spcAft>
                <a:spcPts val="0"/>
              </a:spcAft>
              <a:buClr>
                <a:schemeClr val="dk1"/>
              </a:buClr>
              <a:buSzPts val="1800"/>
              <a:buFont typeface="Roboto"/>
              <a:buChar char="•"/>
              <a:defRPr>
                <a:latin typeface="Roboto"/>
                <a:ea typeface="Roboto"/>
                <a:cs typeface="Roboto"/>
                <a:sym typeface="Roboto"/>
              </a:defRPr>
            </a:lvl7pPr>
            <a:lvl8pPr marL="3657600" lvl="7" indent="-342900" algn="l">
              <a:spcBef>
                <a:spcPts val="360"/>
              </a:spcBef>
              <a:spcAft>
                <a:spcPts val="0"/>
              </a:spcAft>
              <a:buClr>
                <a:schemeClr val="dk1"/>
              </a:buClr>
              <a:buSzPts val="1800"/>
              <a:buFont typeface="Roboto"/>
              <a:buChar char="•"/>
              <a:defRPr>
                <a:latin typeface="Roboto"/>
                <a:ea typeface="Roboto"/>
                <a:cs typeface="Roboto"/>
                <a:sym typeface="Roboto"/>
              </a:defRPr>
            </a:lvl8pPr>
            <a:lvl9pPr marL="4114800" lvl="8" indent="-342900" algn="l">
              <a:spcBef>
                <a:spcPts val="360"/>
              </a:spcBef>
              <a:spcAft>
                <a:spcPts val="0"/>
              </a:spcAft>
              <a:buClr>
                <a:schemeClr val="dk1"/>
              </a:buClr>
              <a:buSzPts val="1800"/>
              <a:buFont typeface="Roboto"/>
              <a:buChar char="•"/>
              <a:defRPr>
                <a:latin typeface="Roboto"/>
                <a:ea typeface="Roboto"/>
                <a:cs typeface="Roboto"/>
                <a:sym typeface="Roboto"/>
              </a:defRPr>
            </a:lvl9pPr>
          </a:lstStyle>
          <a:p>
            <a:endParaRPr/>
          </a:p>
        </p:txBody>
      </p:sp>
      <p:sp>
        <p:nvSpPr>
          <p:cNvPr id="107" name="Google Shape;107;p10"/>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0"/>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1" name="Google Shape;111;p10"/>
          <p:cNvPicPr preferRelativeResize="0"/>
          <p:nvPr/>
        </p:nvPicPr>
        <p:blipFill rotWithShape="1">
          <a:blip r:embed="rId3">
            <a:alphaModFix/>
          </a:blip>
          <a:srcRect/>
          <a:stretch/>
        </p:blipFill>
        <p:spPr>
          <a:xfrm>
            <a:off x="9870854" y="232973"/>
            <a:ext cx="2126081" cy="530284"/>
          </a:xfrm>
          <a:prstGeom prst="rect">
            <a:avLst/>
          </a:prstGeom>
          <a:noFill/>
          <a:ln>
            <a:noFill/>
          </a:ln>
        </p:spPr>
      </p:pic>
      <p:sp>
        <p:nvSpPr>
          <p:cNvPr id="112" name="Google Shape;112;p10"/>
          <p:cNvSpPr/>
          <p:nvPr/>
        </p:nvSpPr>
        <p:spPr>
          <a:xfrm>
            <a:off x="-3176" y="0"/>
            <a:ext cx="12195176" cy="109537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7C86D"/>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88816" y="6397196"/>
            <a:ext cx="808713"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997529" y="6397196"/>
            <a:ext cx="10567285" cy="308845"/>
          </a:xfrm>
          <a:prstGeom prst="rect">
            <a:avLst/>
          </a:prstGeom>
          <a:noFill/>
          <a:ln>
            <a:noFill/>
          </a:ln>
        </p:spPr>
        <p:txBody>
          <a:bodyPr spcFirstLastPara="1" wrap="square" lIns="36000" tIns="36000" rIns="36000" bIns="36000" anchor="ctr" anchorCtr="0">
            <a:noAutofit/>
          </a:bodyPr>
          <a:lstStyle>
            <a:lvl1pPr marR="0" lvl="0" algn="ct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lvl1pPr marL="0" marR="0" lvl="0" indent="0" algn="r" rtl="0">
              <a:spcBef>
                <a:spcPts val="0"/>
              </a:spcBef>
              <a:buNone/>
              <a:defRPr sz="1000" b="0" i="0" u="none" strike="noStrike" cap="none">
                <a:solidFill>
                  <a:schemeClr val="dk1"/>
                </a:solidFill>
                <a:latin typeface="Calibri"/>
                <a:ea typeface="Calibri"/>
                <a:cs typeface="Calibri"/>
                <a:sym typeface="Calibri"/>
              </a:defRPr>
            </a:lvl1pPr>
            <a:lvl2pPr marL="0" marR="0" lvl="1" indent="0" algn="r" rtl="0">
              <a:spcBef>
                <a:spcPts val="0"/>
              </a:spcBef>
              <a:buNone/>
              <a:defRPr sz="1000" b="0" i="0" u="none" strike="noStrike" cap="none">
                <a:solidFill>
                  <a:schemeClr val="dk1"/>
                </a:solidFill>
                <a:latin typeface="Calibri"/>
                <a:ea typeface="Calibri"/>
                <a:cs typeface="Calibri"/>
                <a:sym typeface="Calibri"/>
              </a:defRPr>
            </a:lvl2pPr>
            <a:lvl3pPr marL="0" marR="0" lvl="2" indent="0" algn="r" rtl="0">
              <a:spcBef>
                <a:spcPts val="0"/>
              </a:spcBef>
              <a:buNone/>
              <a:defRPr sz="1000" b="0" i="0" u="none" strike="noStrike" cap="none">
                <a:solidFill>
                  <a:schemeClr val="dk1"/>
                </a:solidFill>
                <a:latin typeface="Calibri"/>
                <a:ea typeface="Calibri"/>
                <a:cs typeface="Calibri"/>
                <a:sym typeface="Calibri"/>
              </a:defRPr>
            </a:lvl3pPr>
            <a:lvl4pPr marL="0" marR="0" lvl="3" indent="0" algn="r" rtl="0">
              <a:spcBef>
                <a:spcPts val="0"/>
              </a:spcBef>
              <a:buNone/>
              <a:defRPr sz="1000" b="0" i="0" u="none" strike="noStrike" cap="none">
                <a:solidFill>
                  <a:schemeClr val="dk1"/>
                </a:solidFill>
                <a:latin typeface="Calibri"/>
                <a:ea typeface="Calibri"/>
                <a:cs typeface="Calibri"/>
                <a:sym typeface="Calibri"/>
              </a:defRPr>
            </a:lvl4pPr>
            <a:lvl5pPr marL="0" marR="0" lvl="4" indent="0" algn="r" rtl="0">
              <a:spcBef>
                <a:spcPts val="0"/>
              </a:spcBef>
              <a:buNone/>
              <a:defRPr sz="1000" b="0" i="0" u="none" strike="noStrike" cap="none">
                <a:solidFill>
                  <a:schemeClr val="dk1"/>
                </a:solidFill>
                <a:latin typeface="Calibri"/>
                <a:ea typeface="Calibri"/>
                <a:cs typeface="Calibri"/>
                <a:sym typeface="Calibri"/>
              </a:defRPr>
            </a:lvl5pPr>
            <a:lvl6pPr marL="0" marR="0" lvl="5" indent="0" algn="r" rtl="0">
              <a:spcBef>
                <a:spcPts val="0"/>
              </a:spcBef>
              <a:buNone/>
              <a:defRPr sz="1000" b="0" i="0" u="none" strike="noStrike" cap="none">
                <a:solidFill>
                  <a:schemeClr val="dk1"/>
                </a:solidFill>
                <a:latin typeface="Calibri"/>
                <a:ea typeface="Calibri"/>
                <a:cs typeface="Calibri"/>
                <a:sym typeface="Calibri"/>
              </a:defRPr>
            </a:lvl6pPr>
            <a:lvl7pPr marL="0" marR="0" lvl="6" indent="0" algn="r" rtl="0">
              <a:spcBef>
                <a:spcPts val="0"/>
              </a:spcBef>
              <a:buNone/>
              <a:defRPr sz="1000" b="0" i="0" u="none" strike="noStrike" cap="none">
                <a:solidFill>
                  <a:schemeClr val="dk1"/>
                </a:solidFill>
                <a:latin typeface="Calibri"/>
                <a:ea typeface="Calibri"/>
                <a:cs typeface="Calibri"/>
                <a:sym typeface="Calibri"/>
              </a:defRPr>
            </a:lvl7pPr>
            <a:lvl8pPr marL="0" marR="0" lvl="7" indent="0" algn="r" rtl="0">
              <a:spcBef>
                <a:spcPts val="0"/>
              </a:spcBef>
              <a:buNone/>
              <a:defRPr sz="1000" b="0" i="0" u="none" strike="noStrike" cap="none">
                <a:solidFill>
                  <a:schemeClr val="dk1"/>
                </a:solidFill>
                <a:latin typeface="Calibri"/>
                <a:ea typeface="Calibri"/>
                <a:cs typeface="Calibri"/>
                <a:sym typeface="Calibri"/>
              </a:defRPr>
            </a:lvl8pPr>
            <a:lvl9pPr marL="0" marR="0" lvl="8" indent="0" algn="r" rtl="0">
              <a:spcBef>
                <a:spcPts val="0"/>
              </a:spcBef>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lvl1pPr marR="0" lvl="0" algn="l" rtl="0">
              <a:spcBef>
                <a:spcPts val="0"/>
              </a:spcBef>
              <a:spcAft>
                <a:spcPts val="0"/>
              </a:spcAft>
              <a:buClr>
                <a:srgbClr val="274E13"/>
              </a:buClr>
              <a:buSzPts val="3998"/>
              <a:buFont typeface="Roboto"/>
              <a:buNone/>
              <a:defRPr sz="3998" b="1" i="0" u="none" strike="noStrike" cap="none">
                <a:solidFill>
                  <a:srgbClr val="274E13"/>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90413" y="1138844"/>
            <a:ext cx="11804822" cy="5242906"/>
          </a:xfrm>
          <a:prstGeom prst="rect">
            <a:avLst/>
          </a:prstGeom>
          <a:noFill/>
          <a:ln>
            <a:noFill/>
          </a:ln>
        </p:spPr>
        <p:txBody>
          <a:bodyPr spcFirstLastPara="1" wrap="square" lIns="108000" tIns="36000" rIns="108000" bIns="36000" anchor="t" anchorCtr="0">
            <a:noAutofit/>
          </a:bodyPr>
          <a:lstStyle>
            <a:lvl1pPr marL="457200" marR="0" lvl="0" indent="-444372" algn="l" rtl="0">
              <a:lnSpc>
                <a:spcPct val="105000"/>
              </a:lnSpc>
              <a:spcBef>
                <a:spcPts val="600"/>
              </a:spcBef>
              <a:spcAft>
                <a:spcPts val="0"/>
              </a:spcAft>
              <a:buClr>
                <a:srgbClr val="1A340C"/>
              </a:buClr>
              <a:buSzPts val="3398"/>
              <a:buFont typeface="Noto Sans Symbols"/>
              <a:buChar char="▪"/>
              <a:defRPr sz="3398" b="0" i="0" u="none" strike="noStrike" cap="none">
                <a:solidFill>
                  <a:srgbClr val="1A340C"/>
                </a:solidFill>
                <a:latin typeface="Calibri"/>
                <a:ea typeface="Calibri"/>
                <a:cs typeface="Calibri"/>
                <a:sym typeface="Calibri"/>
              </a:defRPr>
            </a:lvl1pPr>
            <a:lvl2pPr marL="914400" marR="0" lvl="1" indent="-431672" algn="l" rtl="0">
              <a:lnSpc>
                <a:spcPct val="105000"/>
              </a:lnSpc>
              <a:spcBef>
                <a:spcPts val="600"/>
              </a:spcBef>
              <a:spcAft>
                <a:spcPts val="0"/>
              </a:spcAft>
              <a:buClr>
                <a:srgbClr val="1A340C"/>
              </a:buClr>
              <a:buSzPts val="3198"/>
              <a:buFont typeface="Noto Sans Symbols"/>
              <a:buChar char="▪"/>
              <a:defRPr sz="3198" b="0" i="0" u="none" strike="noStrike" cap="none">
                <a:solidFill>
                  <a:srgbClr val="1A340C"/>
                </a:solidFill>
                <a:latin typeface="Calibri"/>
                <a:ea typeface="Calibri"/>
                <a:cs typeface="Calibri"/>
                <a:sym typeface="Calibri"/>
              </a:defRPr>
            </a:lvl2pPr>
            <a:lvl3pPr marL="1371600" marR="0" lvl="2" indent="-418972" algn="l" rtl="0">
              <a:lnSpc>
                <a:spcPct val="105000"/>
              </a:lnSpc>
              <a:spcBef>
                <a:spcPts val="600"/>
              </a:spcBef>
              <a:spcAft>
                <a:spcPts val="0"/>
              </a:spcAft>
              <a:buClr>
                <a:srgbClr val="1A340C"/>
              </a:buClr>
              <a:buSzPts val="2998"/>
              <a:buFont typeface="Noto Sans Symbols"/>
              <a:buChar char="▪"/>
              <a:defRPr sz="2998" b="0" i="0" u="none" strike="noStrike" cap="none">
                <a:solidFill>
                  <a:srgbClr val="1A340C"/>
                </a:solidFill>
                <a:latin typeface="Calibri"/>
                <a:ea typeface="Calibri"/>
                <a:cs typeface="Calibri"/>
                <a:sym typeface="Calibri"/>
              </a:defRPr>
            </a:lvl3pPr>
            <a:lvl4pPr marL="1828800" marR="0" lvl="3" indent="-406272" algn="l" rtl="0">
              <a:lnSpc>
                <a:spcPct val="105000"/>
              </a:lnSpc>
              <a:spcBef>
                <a:spcPts val="600"/>
              </a:spcBef>
              <a:spcAft>
                <a:spcPts val="0"/>
              </a:spcAft>
              <a:buClr>
                <a:srgbClr val="1A340C"/>
              </a:buClr>
              <a:buSzPts val="2798"/>
              <a:buFont typeface="Noto Sans Symbols"/>
              <a:buChar char="▪"/>
              <a:defRPr sz="2798" b="0" i="0" u="none" strike="noStrike" cap="none">
                <a:solidFill>
                  <a:srgbClr val="1A340C"/>
                </a:solidFill>
                <a:latin typeface="Calibri"/>
                <a:ea typeface="Calibri"/>
                <a:cs typeface="Calibri"/>
                <a:sym typeface="Calibri"/>
              </a:defRPr>
            </a:lvl4pPr>
            <a:lvl5pPr marL="2286000" marR="0" lvl="4" indent="-393573" algn="l" rtl="0">
              <a:lnSpc>
                <a:spcPct val="105000"/>
              </a:lnSpc>
              <a:spcBef>
                <a:spcPts val="600"/>
              </a:spcBef>
              <a:spcAft>
                <a:spcPts val="0"/>
              </a:spcAft>
              <a:buClr>
                <a:srgbClr val="1A340C"/>
              </a:buClr>
              <a:buSzPts val="2598"/>
              <a:buFont typeface="Noto Sans Symbols"/>
              <a:buChar char="▪"/>
              <a:defRPr sz="2598" b="0" i="0" u="none" strike="noStrike" cap="none">
                <a:solidFill>
                  <a:srgbClr val="1A340C"/>
                </a:solidFill>
                <a:latin typeface="Calibri"/>
                <a:ea typeface="Calibri"/>
                <a:cs typeface="Calibri"/>
                <a:sym typeface="Calibri"/>
              </a:defRPr>
            </a:lvl5pPr>
            <a:lvl6pPr marL="2743200" marR="0" lvl="5" indent="-397827" algn="l" rtl="0">
              <a:spcBef>
                <a:spcPts val="600"/>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6pPr>
            <a:lvl7pPr marL="3200400" marR="0" lvl="6"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7pPr>
            <a:lvl8pPr marL="3657600" marR="0" lvl="7"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8pPr>
            <a:lvl9pPr marL="4114800" marR="0" lvl="8" indent="-397827" algn="l" rtl="0">
              <a:spcBef>
                <a:spcPts val="533"/>
              </a:spcBef>
              <a:spcAft>
                <a:spcPts val="0"/>
              </a:spcAft>
              <a:buClr>
                <a:srgbClr val="1A340C"/>
              </a:buClr>
              <a:buSzPts val="2665"/>
              <a:buFont typeface="Arial"/>
              <a:buChar char="•"/>
              <a:defRPr sz="2665" b="0" i="0" u="none" strike="noStrike" cap="none">
                <a:solidFill>
                  <a:srgbClr val="1A340C"/>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vratsasoftwar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carbon.nesbot.com"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github.com/briannesbitt/Carbo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carbon.nesbot.com/docs/#api-formatt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compariso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carbon.nesbot.com/docs/#api-commonformat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arbon.nesbot.com/docs/#api-addsub"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carbon.nesbot.com/docs/#api-commonformat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arbon.nesbot.com/docs/#api-difference"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carbon.nesbot.com/docs/#api-commonformat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laravel.com/docs/7.x/querie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38391710/laravel-eloquent-vs-query-builder-why-use-eloquent-to-decrease-performance"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barryvdh/laravel-debugbar"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38391710/laravel-eloquent-vs-query-builder-why-use-eloquent-to-decrease-performance"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laravel.com/docs/7.x/queries#selects"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laravel.com/docs/queries#raw-expression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hyperlink" Target="http://softuni.foundation/" TargetMode="External"/><Relationship Id="rId13" Type="http://schemas.openxmlformats.org/officeDocument/2006/relationships/image" Target="../media/image26.png"/><Relationship Id="rId3" Type="http://schemas.openxmlformats.org/officeDocument/2006/relationships/hyperlink" Target="http://www.vratsasoftware.com" TargetMode="External"/><Relationship Id="rId7" Type="http://schemas.openxmlformats.org/officeDocument/2006/relationships/hyperlink" Target="http://www.vso.slack.com" TargetMode="External"/><Relationship Id="rId12" Type="http://schemas.openxmlformats.org/officeDocument/2006/relationships/hyperlink" Target="http://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www.fb.com/VratsaSoftware" TargetMode="External"/><Relationship Id="rId11" Type="http://schemas.openxmlformats.org/officeDocument/2006/relationships/image" Target="../media/image25.png"/><Relationship Id="rId5" Type="http://schemas.openxmlformats.org/officeDocument/2006/relationships/hyperlink" Target="http://gnezdoto.vratsasoftware.com/" TargetMode="External"/><Relationship Id="rId10" Type="http://schemas.openxmlformats.org/officeDocument/2006/relationships/hyperlink" Target="http://www.facebook.com/SoftwareUniversity" TargetMode="External"/><Relationship Id="rId4" Type="http://schemas.openxmlformats.org/officeDocument/2006/relationships/hyperlink" Target="http://www.nest.bg" TargetMode="External"/><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laravelcollective.com/docs/6.x/html"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subTitle" idx="1"/>
          </p:nvPr>
        </p:nvSpPr>
        <p:spPr>
          <a:xfrm>
            <a:off x="613350" y="4598873"/>
            <a:ext cx="10965300" cy="671100"/>
          </a:xfrm>
          <a:prstGeom prst="rect">
            <a:avLst/>
          </a:prstGeom>
          <a:noFill/>
          <a:ln>
            <a:noFill/>
          </a:ln>
        </p:spPr>
        <p:txBody>
          <a:bodyPr spcFirstLastPara="1" wrap="square" lIns="108000" tIns="36000" rIns="108000" bIns="36000" anchor="t" anchorCtr="0">
            <a:noAutofit/>
          </a:bodyPr>
          <a:lstStyle/>
          <a:p>
            <a:pPr marL="0" lvl="0" indent="0">
              <a:spcBef>
                <a:spcPts val="0"/>
              </a:spcBef>
            </a:pPr>
            <a:r>
              <a:rPr lang="en-US" dirty="0"/>
              <a:t>PHP </a:t>
            </a:r>
            <a:r>
              <a:rPr lang="en-US" dirty="0" err="1"/>
              <a:t>WebDevelopment</a:t>
            </a:r>
            <a:r>
              <a:rPr lang="en-US" dirty="0"/>
              <a:t> 2019</a:t>
            </a:r>
          </a:p>
          <a:p>
            <a:pPr marL="0" lvl="0" indent="0">
              <a:spcBef>
                <a:spcPts val="0"/>
              </a:spcBef>
              <a:buClr>
                <a:schemeClr val="dk1"/>
              </a:buClr>
            </a:pPr>
            <a:endParaRPr lang="en-US" dirty="0"/>
          </a:p>
        </p:txBody>
      </p:sp>
      <p:sp>
        <p:nvSpPr>
          <p:cNvPr id="141" name="Google Shape;141;p13"/>
          <p:cNvSpPr txBox="1">
            <a:spLocks noGrp="1"/>
          </p:cNvSpPr>
          <p:nvPr>
            <p:ph type="title"/>
          </p:nvPr>
        </p:nvSpPr>
        <p:spPr>
          <a:xfrm>
            <a:off x="998700" y="333125"/>
            <a:ext cx="10194600" cy="4166400"/>
          </a:xfrm>
          <a:prstGeom prst="rect">
            <a:avLst/>
          </a:prstGeom>
          <a:noFill/>
          <a:ln>
            <a:noFill/>
          </a:ln>
        </p:spPr>
        <p:txBody>
          <a:bodyPr spcFirstLastPara="1" wrap="square" lIns="108000" tIns="36000" rIns="108000" bIns="36000" anchor="b" anchorCtr="0">
            <a:noAutofit/>
          </a:bodyPr>
          <a:lstStyle/>
          <a:p>
            <a:pPr marL="0" lvl="0" indent="0" algn="ctr" rtl="0">
              <a:spcBef>
                <a:spcPts val="0"/>
              </a:spcBef>
              <a:spcAft>
                <a:spcPts val="0"/>
              </a:spcAft>
              <a:buNone/>
            </a:pPr>
            <a:r>
              <a:rPr lang="en-US" sz="9000"/>
              <a:t>Laravel</a:t>
            </a:r>
            <a:endParaRPr sz="9000"/>
          </a:p>
          <a:p>
            <a:pPr marL="0" lvl="0" indent="0" algn="ctr" rtl="0">
              <a:spcBef>
                <a:spcPts val="0"/>
              </a:spcBef>
              <a:spcAft>
                <a:spcPts val="0"/>
              </a:spcAft>
              <a:buNone/>
            </a:pPr>
            <a:r>
              <a:rPr lang="en-US" sz="9000"/>
              <a:t>Lab</a:t>
            </a:r>
            <a:endParaRPr sz="9000"/>
          </a:p>
          <a:p>
            <a:pPr marL="0" lvl="0" indent="0" algn="ctr" rtl="0">
              <a:spcBef>
                <a:spcPts val="0"/>
              </a:spcBef>
              <a:spcAft>
                <a:spcPts val="0"/>
              </a:spcAft>
              <a:buNone/>
            </a:pPr>
            <a:endParaRPr sz="9000"/>
          </a:p>
        </p:txBody>
      </p:sp>
      <p:sp>
        <p:nvSpPr>
          <p:cNvPr id="142" name="Google Shape;142;p13"/>
          <p:cNvSpPr txBox="1">
            <a:spLocks noGrp="1"/>
          </p:cNvSpPr>
          <p:nvPr>
            <p:ph type="body" idx="4294967295"/>
          </p:nvPr>
        </p:nvSpPr>
        <p:spPr>
          <a:xfrm>
            <a:off x="6096000" y="5591375"/>
            <a:ext cx="6012600" cy="1058100"/>
          </a:xfrm>
          <a:prstGeom prst="rect">
            <a:avLst/>
          </a:prstGeom>
          <a:noFill/>
          <a:ln>
            <a:noFill/>
          </a:ln>
        </p:spPr>
        <p:txBody>
          <a:bodyPr spcFirstLastPara="1" wrap="square" lIns="36000" tIns="36000" rIns="36000" bIns="36000" anchor="b" anchorCtr="0">
            <a:noAutofit/>
          </a:bodyPr>
          <a:lstStyle/>
          <a:p>
            <a:pPr marL="0" lvl="0" indent="0" algn="r" rtl="0">
              <a:lnSpc>
                <a:spcPct val="105000"/>
              </a:lnSpc>
              <a:spcBef>
                <a:spcPts val="0"/>
              </a:spcBef>
              <a:spcAft>
                <a:spcPts val="0"/>
              </a:spcAft>
              <a:buClr>
                <a:srgbClr val="1A334B"/>
              </a:buClr>
              <a:buSzPts val="1700"/>
              <a:buNone/>
            </a:pPr>
            <a:r>
              <a:rPr lang="en-US" u="sng">
                <a:solidFill>
                  <a:schemeClr val="hlink"/>
                </a:solidFill>
                <a:hlinkClick r:id="rId3"/>
              </a:rPr>
              <a:t>https://vratsasoftware.com/</a:t>
            </a:r>
            <a:r>
              <a:rPr lang="en-US"/>
              <a:t> </a:t>
            </a:r>
            <a:endParaRPr/>
          </a:p>
        </p:txBody>
      </p:sp>
      <p:sp>
        <p:nvSpPr>
          <p:cNvPr id="143" name="Google Shape;143;p13"/>
          <p:cNvSpPr txBox="1">
            <a:spLocks noGrp="1"/>
          </p:cNvSpPr>
          <p:nvPr>
            <p:ph type="body" idx="4294967295"/>
          </p:nvPr>
        </p:nvSpPr>
        <p:spPr>
          <a:xfrm>
            <a:off x="113425" y="5369325"/>
            <a:ext cx="6012600" cy="1280100"/>
          </a:xfrm>
          <a:prstGeom prst="rect">
            <a:avLst/>
          </a:prstGeom>
          <a:noFill/>
          <a:ln>
            <a:noFill/>
          </a:ln>
        </p:spPr>
        <p:txBody>
          <a:bodyPr spcFirstLastPara="1" wrap="square" lIns="36000" tIns="36000" rIns="36000" bIns="36000" anchor="b" anchorCtr="0">
            <a:noAutofit/>
          </a:bodyPr>
          <a:lstStyle/>
          <a:p>
            <a:pPr marL="0" lvl="0" indent="0" algn="l" rtl="0">
              <a:lnSpc>
                <a:spcPct val="105000"/>
              </a:lnSpc>
              <a:spcBef>
                <a:spcPts val="0"/>
              </a:spcBef>
              <a:spcAft>
                <a:spcPts val="0"/>
              </a:spcAft>
              <a:buClr>
                <a:schemeClr val="dk1"/>
              </a:buClr>
              <a:buSzPts val="2300"/>
              <a:buNone/>
            </a:pPr>
            <a:r>
              <a:rPr lang="en-US" dirty="0" smtClean="0"/>
              <a:t>Milena </a:t>
            </a:r>
            <a:r>
              <a:rPr lang="en-US" smtClean="0"/>
              <a:t>Tomova</a:t>
            </a:r>
            <a:endParaRPr dirty="0"/>
          </a:p>
          <a:p>
            <a:pPr marL="0" lvl="0" indent="0" algn="l" rtl="0">
              <a:lnSpc>
                <a:spcPct val="105000"/>
              </a:lnSpc>
              <a:spcBef>
                <a:spcPts val="0"/>
              </a:spcBef>
              <a:spcAft>
                <a:spcPts val="0"/>
              </a:spcAft>
              <a:buClr>
                <a:schemeClr val="dk1"/>
              </a:buClr>
              <a:buSzPts val="2300"/>
              <a:buNone/>
            </a:pPr>
            <a:r>
              <a:rPr lang="en-US" dirty="0"/>
              <a:t>Vratsa Software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body" idx="1"/>
          </p:nvPr>
        </p:nvSpPr>
        <p:spPr>
          <a:xfrm>
            <a:off x="152410" y="1186307"/>
            <a:ext cx="9504000" cy="5496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a:t>Transform the forms that </a:t>
            </a:r>
            <a:endParaRPr/>
          </a:p>
          <a:p>
            <a:pPr marL="457200" lvl="0" indent="-406273" algn="l" rtl="0">
              <a:spcBef>
                <a:spcPts val="600"/>
              </a:spcBef>
              <a:spcAft>
                <a:spcPts val="0"/>
              </a:spcAft>
              <a:buSzPts val="2798"/>
              <a:buChar char="-"/>
            </a:pPr>
            <a:r>
              <a:rPr lang="en-US"/>
              <a:t>adds level to course</a:t>
            </a:r>
            <a:endParaRPr/>
          </a:p>
          <a:p>
            <a:pPr marL="457200" lvl="0" indent="-406273" algn="l" rtl="0">
              <a:spcBef>
                <a:spcPts val="0"/>
              </a:spcBef>
              <a:spcAft>
                <a:spcPts val="0"/>
              </a:spcAft>
              <a:buSzPts val="2798"/>
              <a:buChar char="-"/>
            </a:pPr>
            <a:r>
              <a:rPr lang="en-US"/>
              <a:t>creates new users</a:t>
            </a:r>
            <a:endParaRPr/>
          </a:p>
          <a:p>
            <a:pPr marL="457200" lvl="0" indent="-406273" algn="l" rtl="0">
              <a:spcBef>
                <a:spcPts val="0"/>
              </a:spcBef>
              <a:spcAft>
                <a:spcPts val="0"/>
              </a:spcAft>
              <a:buSzPts val="2798"/>
              <a:buChar char="-"/>
            </a:pPr>
            <a:r>
              <a:rPr lang="en-US"/>
              <a:t>updates users </a:t>
            </a:r>
            <a:endParaRPr/>
          </a:p>
          <a:p>
            <a:pPr marL="457200" lvl="0" indent="-406273" algn="l" rtl="0">
              <a:spcBef>
                <a:spcPts val="0"/>
              </a:spcBef>
              <a:spcAft>
                <a:spcPts val="0"/>
              </a:spcAft>
              <a:buSzPts val="2798"/>
              <a:buChar char="-"/>
            </a:pPr>
            <a:r>
              <a:rPr lang="en-US"/>
              <a:t>*** create CustomValidation  for updating user data</a:t>
            </a:r>
            <a:endParaRPr/>
          </a:p>
        </p:txBody>
      </p:sp>
      <p:sp>
        <p:nvSpPr>
          <p:cNvPr id="217" name="Google Shape;217;p22"/>
          <p:cNvSpPr txBox="1">
            <a:spLocks noGrp="1"/>
          </p:cNvSpPr>
          <p:nvPr>
            <p:ph type="title"/>
          </p:nvPr>
        </p:nvSpPr>
        <p:spPr>
          <a:xfrm>
            <a:off x="172286" y="108873"/>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Task 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body" idx="1"/>
          </p:nvPr>
        </p:nvSpPr>
        <p:spPr>
          <a:xfrm>
            <a:off x="2304400" y="1495576"/>
            <a:ext cx="7583100" cy="4773600"/>
          </a:xfrm>
          <a:prstGeom prst="rect">
            <a:avLst/>
          </a:prstGeom>
          <a:noFill/>
          <a:ln>
            <a:noFill/>
          </a:ln>
        </p:spPr>
        <p:txBody>
          <a:bodyPr spcFirstLastPara="1" wrap="square" lIns="108000" tIns="36000" rIns="108000" bIns="36000" anchor="t" anchorCtr="0">
            <a:noAutofit/>
          </a:bodyPr>
          <a:lstStyle/>
          <a:p>
            <a:pPr marL="514350" marR="0" lvl="0" indent="-514350" algn="l" rtl="0">
              <a:lnSpc>
                <a:spcPct val="105000"/>
              </a:lnSpc>
              <a:spcBef>
                <a:spcPts val="0"/>
              </a:spcBef>
              <a:spcAft>
                <a:spcPts val="0"/>
              </a:spcAft>
              <a:buClr>
                <a:schemeClr val="lt2"/>
              </a:buClr>
              <a:buSzPts val="3398"/>
              <a:buFont typeface="Noto Sans Symbols"/>
              <a:buChar char="▪"/>
            </a:pPr>
            <a:r>
              <a:rPr lang="en-US" sz="3398" b="0" i="0" u="none" strike="noStrike" cap="none">
                <a:solidFill>
                  <a:schemeClr val="lt2"/>
                </a:solidFill>
                <a:latin typeface="Calibri"/>
                <a:ea typeface="Calibri"/>
                <a:cs typeface="Calibri"/>
                <a:sym typeface="Calibri"/>
              </a:rPr>
              <a:t>…</a:t>
            </a:r>
            <a:endParaRPr/>
          </a:p>
          <a:p>
            <a:pPr marL="514350" marR="0" lvl="0" indent="-514350" algn="l" rtl="0">
              <a:lnSpc>
                <a:spcPct val="105000"/>
              </a:lnSpc>
              <a:spcBef>
                <a:spcPts val="1200"/>
              </a:spcBef>
              <a:spcAft>
                <a:spcPts val="0"/>
              </a:spcAft>
              <a:buClr>
                <a:schemeClr val="lt2"/>
              </a:buClr>
              <a:buSzPts val="3398"/>
              <a:buFont typeface="Noto Sans Symbols"/>
              <a:buChar char="▪"/>
            </a:pPr>
            <a:r>
              <a:rPr lang="en-US" sz="3398" b="0" i="0" u="none" strike="noStrike" cap="none">
                <a:solidFill>
                  <a:schemeClr val="lt2"/>
                </a:solidFill>
                <a:latin typeface="Calibri"/>
                <a:ea typeface="Calibri"/>
                <a:cs typeface="Calibri"/>
                <a:sym typeface="Calibri"/>
              </a:rPr>
              <a:t>…</a:t>
            </a:r>
            <a:endParaRPr sz="3398" b="0" i="0" u="none" strike="noStrike" cap="none">
              <a:solidFill>
                <a:schemeClr val="lt2"/>
              </a:solidFill>
              <a:latin typeface="Calibri"/>
              <a:ea typeface="Calibri"/>
              <a:cs typeface="Calibri"/>
              <a:sym typeface="Calibri"/>
            </a:endParaRPr>
          </a:p>
          <a:p>
            <a:pPr marL="514350" marR="0" lvl="0" indent="-514350" algn="l" rtl="0">
              <a:lnSpc>
                <a:spcPct val="105000"/>
              </a:lnSpc>
              <a:spcBef>
                <a:spcPts val="1200"/>
              </a:spcBef>
              <a:spcAft>
                <a:spcPts val="0"/>
              </a:spcAft>
              <a:buClr>
                <a:schemeClr val="lt2"/>
              </a:buClr>
              <a:buSzPts val="3398"/>
              <a:buFont typeface="Noto Sans Symbols"/>
              <a:buChar char="▪"/>
            </a:pPr>
            <a:r>
              <a:rPr lang="en-US" sz="3398" b="0" i="0" u="none" strike="noStrike" cap="none">
                <a:solidFill>
                  <a:schemeClr val="lt2"/>
                </a:solidFill>
                <a:latin typeface="Calibri"/>
                <a:ea typeface="Calibri"/>
                <a:cs typeface="Calibri"/>
                <a:sym typeface="Calibri"/>
              </a:rPr>
              <a:t>…</a:t>
            </a:r>
            <a:endParaRPr sz="3398" b="0" i="0" u="none" strike="noStrike" cap="none">
              <a:solidFill>
                <a:schemeClr val="lt2"/>
              </a:solidFill>
              <a:latin typeface="Calibri"/>
              <a:ea typeface="Calibri"/>
              <a:cs typeface="Calibri"/>
              <a:sym typeface="Calibri"/>
            </a:endParaRPr>
          </a:p>
          <a:p>
            <a:pPr marL="514350" marR="0" lvl="0" indent="-298577" algn="l" rtl="0">
              <a:lnSpc>
                <a:spcPct val="105000"/>
              </a:lnSpc>
              <a:spcBef>
                <a:spcPts val="1200"/>
              </a:spcBef>
              <a:spcAft>
                <a:spcPts val="0"/>
              </a:spcAft>
              <a:buClr>
                <a:schemeClr val="lt2"/>
              </a:buClr>
              <a:buSzPts val="3398"/>
              <a:buFont typeface="Noto Sans Symbols"/>
              <a:buNone/>
            </a:pPr>
            <a:endParaRPr sz="3398" b="0" i="0" u="none" strike="noStrike" cap="none">
              <a:solidFill>
                <a:schemeClr val="lt2"/>
              </a:solidFill>
              <a:latin typeface="Calibri"/>
              <a:ea typeface="Calibri"/>
              <a:cs typeface="Calibri"/>
              <a:sym typeface="Calibri"/>
            </a:endParaRPr>
          </a:p>
        </p:txBody>
      </p:sp>
      <p:sp>
        <p:nvSpPr>
          <p:cNvPr id="225" name="Google Shape;225;p23"/>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Summary</a:t>
            </a:r>
            <a:endParaRPr/>
          </a:p>
        </p:txBody>
      </p:sp>
      <p:sp>
        <p:nvSpPr>
          <p:cNvPr id="226" name="Google Shape;226;p23"/>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27" name="Google Shape;227;p23"/>
          <p:cNvGrpSpPr/>
          <p:nvPr/>
        </p:nvGrpSpPr>
        <p:grpSpPr>
          <a:xfrm>
            <a:off x="1778297" y="1231637"/>
            <a:ext cx="8635425" cy="5301667"/>
            <a:chOff x="472011" y="1508786"/>
            <a:chExt cx="3799800" cy="4865700"/>
          </a:xfrm>
        </p:grpSpPr>
        <p:sp>
          <p:nvSpPr>
            <p:cNvPr id="228" name="Google Shape;228;p23"/>
            <p:cNvSpPr/>
            <p:nvPr/>
          </p:nvSpPr>
          <p:spPr>
            <a:xfrm>
              <a:off x="472011" y="1508786"/>
              <a:ext cx="3799800" cy="4865700"/>
            </a:xfrm>
            <a:prstGeom prst="roundRect">
              <a:avLst>
                <a:gd name="adj" fmla="val 3968"/>
              </a:avLst>
            </a:prstGeom>
            <a:solidFill>
              <a:schemeClr val="dk2"/>
            </a:solidFill>
            <a:ln>
              <a:noFill/>
            </a:ln>
          </p:spPr>
          <p:txBody>
            <a:bodyPr spcFirstLastPara="1" wrap="square" lIns="91425" tIns="45700" rIns="91425" bIns="45700" anchor="ctr" anchorCtr="0">
              <a:noAutofit/>
            </a:bodyPr>
            <a:lstStyle/>
            <a:p>
              <a:pPr marL="457200" marR="0" lvl="0" indent="-330200" algn="l" rtl="0">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Since HTML forms only support POST and GET, PUT and DELETE methods will be </a:t>
              </a:r>
              <a:r>
                <a:rPr lang="en-US" sz="1600" b="1">
                  <a:solidFill>
                    <a:srgbClr val="FFFFFF"/>
                  </a:solidFill>
                  <a:latin typeface="Roboto"/>
                  <a:ea typeface="Roboto"/>
                  <a:cs typeface="Roboto"/>
                  <a:sym typeface="Roboto"/>
                </a:rPr>
                <a:t>spoofed by automatically</a:t>
              </a:r>
              <a:r>
                <a:rPr lang="en-US" sz="1600">
                  <a:solidFill>
                    <a:srgbClr val="FFFFFF"/>
                  </a:solidFill>
                  <a:latin typeface="Roboto"/>
                  <a:ea typeface="Roboto"/>
                  <a:cs typeface="Roboto"/>
                  <a:sym typeface="Roboto"/>
                </a:rPr>
                <a:t> adding an element with a method key in the form opening line;</a:t>
              </a:r>
              <a:endParaRPr sz="1600">
                <a:solidFill>
                  <a:srgbClr val="FFFFFF"/>
                </a:solidFill>
                <a:latin typeface="Roboto"/>
                <a:ea typeface="Roboto"/>
                <a:cs typeface="Roboto"/>
                <a:sym typeface="Roboto"/>
              </a:endParaRPr>
            </a:p>
            <a:p>
              <a:pPr marL="457200" marR="0" lvl="0" indent="-330200" algn="l" rtl="0">
                <a:spcBef>
                  <a:spcPts val="0"/>
                </a:spcBef>
                <a:spcAft>
                  <a:spcPts val="0"/>
                </a:spcAft>
                <a:buClr>
                  <a:srgbClr val="FFFFFF"/>
                </a:buClr>
                <a:buSzPts val="1600"/>
                <a:buFont typeface="Roboto"/>
                <a:buChar char="-"/>
              </a:pPr>
              <a:r>
                <a:rPr lang="en-US" sz="1600">
                  <a:solidFill>
                    <a:srgbClr val="FFFFFF"/>
                  </a:solidFill>
                  <a:latin typeface="Roboto"/>
                  <a:ea typeface="Roboto"/>
                  <a:cs typeface="Roboto"/>
                  <a:sym typeface="Roboto"/>
                </a:rPr>
                <a:t>the model's value matching the field's name will automatically be set as the field value. </a:t>
              </a:r>
              <a:endParaRPr sz="1600">
                <a:solidFill>
                  <a:srgbClr val="FFFFFF"/>
                </a:solidFill>
                <a:latin typeface="Roboto"/>
                <a:ea typeface="Roboto"/>
                <a:cs typeface="Roboto"/>
                <a:sym typeface="Roboto"/>
              </a:endParaRPr>
            </a:p>
            <a:p>
              <a:pPr marL="914400" marR="0" lvl="0" indent="0" algn="l" rtl="0">
                <a:spcBef>
                  <a:spcPts val="0"/>
                </a:spcBef>
                <a:spcAft>
                  <a:spcPts val="0"/>
                </a:spcAft>
                <a:buNone/>
              </a:pPr>
              <a:endParaRPr sz="1600">
                <a:solidFill>
                  <a:srgbClr val="FFFFFF"/>
                </a:solidFill>
                <a:latin typeface="Roboto"/>
                <a:ea typeface="Roboto"/>
                <a:cs typeface="Roboto"/>
                <a:sym typeface="Roboto"/>
              </a:endParaRPr>
            </a:p>
            <a:p>
              <a:pPr marL="914400" marR="0" lvl="0" indent="0" algn="l" rtl="0">
                <a:spcBef>
                  <a:spcPts val="0"/>
                </a:spcBef>
                <a:spcAft>
                  <a:spcPts val="0"/>
                </a:spcAft>
                <a:buNone/>
              </a:pPr>
              <a:r>
                <a:rPr lang="en-US" sz="1600">
                  <a:solidFill>
                    <a:srgbClr val="FFFFFF"/>
                  </a:solidFill>
                  <a:latin typeface="Roboto"/>
                  <a:ea typeface="Roboto"/>
                  <a:cs typeface="Roboto"/>
                  <a:sym typeface="Roboto"/>
                </a:rPr>
                <a:t>So, for example, for a text input </a:t>
              </a:r>
              <a:r>
                <a:rPr lang="en-US" sz="1600" b="1">
                  <a:solidFill>
                    <a:srgbClr val="FFFFFF"/>
                  </a:solidFill>
                  <a:latin typeface="Roboto"/>
                  <a:ea typeface="Roboto"/>
                  <a:cs typeface="Roboto"/>
                  <a:sym typeface="Roboto"/>
                </a:rPr>
                <a:t>named emai</a:t>
              </a:r>
              <a:r>
                <a:rPr lang="en-US" sz="1600">
                  <a:solidFill>
                    <a:srgbClr val="FFFFFF"/>
                  </a:solidFill>
                  <a:latin typeface="Roboto"/>
                  <a:ea typeface="Roboto"/>
                  <a:cs typeface="Roboto"/>
                  <a:sym typeface="Roboto"/>
                </a:rPr>
                <a:t>l, the user model's email attribute would be set as the value. </a:t>
              </a:r>
              <a:endParaRPr sz="1600">
                <a:solidFill>
                  <a:srgbClr val="FFFFFF"/>
                </a:solidFill>
                <a:latin typeface="Roboto"/>
                <a:ea typeface="Roboto"/>
                <a:cs typeface="Roboto"/>
                <a:sym typeface="Roboto"/>
              </a:endParaRPr>
            </a:p>
            <a:p>
              <a:pPr marL="914400" marR="0" lvl="0" indent="0" algn="l" rtl="0">
                <a:spcBef>
                  <a:spcPts val="0"/>
                </a:spcBef>
                <a:spcAft>
                  <a:spcPts val="0"/>
                </a:spcAft>
                <a:buNone/>
              </a:pPr>
              <a:r>
                <a:rPr lang="en-US" sz="1600">
                  <a:solidFill>
                    <a:srgbClr val="FFFFFF"/>
                  </a:solidFill>
                  <a:latin typeface="Roboto"/>
                  <a:ea typeface="Roboto"/>
                  <a:cs typeface="Roboto"/>
                  <a:sym typeface="Roboto"/>
                </a:rPr>
                <a:t> If there is an item in the Session flash data matching the </a:t>
              </a:r>
              <a:r>
                <a:rPr lang="en-US" sz="1600" b="1">
                  <a:solidFill>
                    <a:srgbClr val="FFFFFF"/>
                  </a:solidFill>
                  <a:latin typeface="Roboto"/>
                  <a:ea typeface="Roboto"/>
                  <a:cs typeface="Roboto"/>
                  <a:sym typeface="Roboto"/>
                </a:rPr>
                <a:t>input name</a:t>
              </a:r>
              <a:r>
                <a:rPr lang="en-US" sz="1600">
                  <a:solidFill>
                    <a:srgbClr val="FFFFFF"/>
                  </a:solidFill>
                  <a:latin typeface="Roboto"/>
                  <a:ea typeface="Roboto"/>
                  <a:cs typeface="Roboto"/>
                  <a:sym typeface="Roboto"/>
                </a:rPr>
                <a:t>, that will take precedence over the model's value. </a:t>
              </a:r>
              <a:endParaRPr sz="1600">
                <a:solidFill>
                  <a:srgbClr val="FFFFFF"/>
                </a:solidFill>
                <a:latin typeface="Roboto"/>
                <a:ea typeface="Roboto"/>
                <a:cs typeface="Roboto"/>
                <a:sym typeface="Roboto"/>
              </a:endParaRPr>
            </a:p>
            <a:p>
              <a:pPr marL="914400" marR="0" lvl="0" indent="0" algn="l" rtl="0">
                <a:spcBef>
                  <a:spcPts val="0"/>
                </a:spcBef>
                <a:spcAft>
                  <a:spcPts val="0"/>
                </a:spcAft>
                <a:buNone/>
              </a:pP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So, the priority looks like this:</a:t>
              </a: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 Session Flash Data (Old Input)</a:t>
              </a: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 Explicitly Passed Value</a:t>
              </a:r>
              <a:endParaRPr sz="1600">
                <a:solidFill>
                  <a:srgbClr val="FFFFFF"/>
                </a:solidFill>
                <a:latin typeface="Roboto"/>
                <a:ea typeface="Roboto"/>
                <a:cs typeface="Roboto"/>
                <a:sym typeface="Roboto"/>
              </a:endParaRPr>
            </a:p>
            <a:p>
              <a:pPr marL="0" marR="0" lvl="0" indent="457200" algn="l" rtl="0">
                <a:spcBef>
                  <a:spcPts val="0"/>
                </a:spcBef>
                <a:spcAft>
                  <a:spcPts val="0"/>
                </a:spcAft>
                <a:buNone/>
              </a:pPr>
              <a:r>
                <a:rPr lang="en-US" sz="1600">
                  <a:solidFill>
                    <a:srgbClr val="FFFFFF"/>
                  </a:solidFill>
                  <a:latin typeface="Roboto"/>
                  <a:ea typeface="Roboto"/>
                  <a:cs typeface="Roboto"/>
                  <a:sym typeface="Roboto"/>
                </a:rPr>
                <a:t>- Model Attribute Data</a:t>
              </a:r>
              <a:endParaRPr sz="1600">
                <a:solidFill>
                  <a:srgbClr val="FFFFFF"/>
                </a:solidFill>
                <a:latin typeface="Roboto"/>
                <a:ea typeface="Roboto"/>
                <a:cs typeface="Roboto"/>
                <a:sym typeface="Roboto"/>
              </a:endParaRPr>
            </a:p>
            <a:p>
              <a:pPr marL="0" lvl="0" indent="457200" algn="l" rtl="0">
                <a:lnSpc>
                  <a:spcPct val="115000"/>
                </a:lnSpc>
                <a:spcBef>
                  <a:spcPts val="1200"/>
                </a:spcBef>
                <a:spcAft>
                  <a:spcPts val="0"/>
                </a:spcAft>
                <a:buNone/>
              </a:pPr>
              <a:r>
                <a:rPr lang="en-US" sz="1600">
                  <a:solidFill>
                    <a:srgbClr val="FFFFFF"/>
                  </a:solidFill>
                  <a:latin typeface="Roboto"/>
                  <a:ea typeface="Roboto"/>
                  <a:cs typeface="Roboto"/>
                  <a:sym typeface="Roboto"/>
                </a:rPr>
                <a:t>This allows you to quickly build forms that not only bind to model values, </a:t>
              </a:r>
              <a:endParaRPr sz="1600">
                <a:solidFill>
                  <a:srgbClr val="FFFFFF"/>
                </a:solidFill>
                <a:latin typeface="Roboto"/>
                <a:ea typeface="Roboto"/>
                <a:cs typeface="Roboto"/>
                <a:sym typeface="Roboto"/>
              </a:endParaRPr>
            </a:p>
            <a:p>
              <a:pPr marL="0" lvl="0" indent="457200" algn="l" rtl="0">
                <a:lnSpc>
                  <a:spcPct val="115000"/>
                </a:lnSpc>
                <a:spcBef>
                  <a:spcPts val="1200"/>
                </a:spcBef>
                <a:spcAft>
                  <a:spcPts val="0"/>
                </a:spcAft>
                <a:buNone/>
              </a:pPr>
              <a:r>
                <a:rPr lang="en-US" sz="1600">
                  <a:solidFill>
                    <a:srgbClr val="FFFFFF"/>
                  </a:solidFill>
                  <a:latin typeface="Roboto"/>
                  <a:ea typeface="Roboto"/>
                  <a:cs typeface="Roboto"/>
                  <a:sym typeface="Roboto"/>
                </a:rPr>
                <a:t>but easily re-populate if there is a validation error on the server!</a:t>
              </a:r>
              <a:endParaRPr sz="1600">
                <a:solidFill>
                  <a:srgbClr val="FFFFFF"/>
                </a:solidFill>
                <a:latin typeface="Roboto"/>
                <a:ea typeface="Roboto"/>
                <a:cs typeface="Roboto"/>
                <a:sym typeface="Roboto"/>
              </a:endParaRPr>
            </a:p>
            <a:p>
              <a:pPr marL="914400" marR="0" lvl="0" indent="0" algn="l" rtl="0">
                <a:spcBef>
                  <a:spcPts val="1200"/>
                </a:spcBef>
                <a:spcAft>
                  <a:spcPts val="0"/>
                </a:spcAft>
                <a:buNone/>
              </a:pPr>
              <a:endParaRPr sz="1600">
                <a:solidFill>
                  <a:srgbClr val="FFFFFF"/>
                </a:solidFill>
                <a:latin typeface="Roboto"/>
                <a:ea typeface="Roboto"/>
                <a:cs typeface="Roboto"/>
                <a:sym typeface="Roboto"/>
              </a:endParaRPr>
            </a:p>
          </p:txBody>
        </p:sp>
        <p:sp>
          <p:nvSpPr>
            <p:cNvPr id="229" name="Google Shape;229;p23"/>
            <p:cNvSpPr/>
            <p:nvPr/>
          </p:nvSpPr>
          <p:spPr>
            <a:xfrm>
              <a:off x="540767" y="1781251"/>
              <a:ext cx="85794" cy="4320631"/>
            </a:xfrm>
            <a:prstGeom prst="roundRect">
              <a:avLst>
                <a:gd name="adj" fmla="val 50000"/>
              </a:avLst>
            </a:prstGeom>
            <a:solidFill>
              <a:schemeClr val="lt2">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0" name="Google Shape;230;p23"/>
            <p:cNvSpPr/>
            <p:nvPr/>
          </p:nvSpPr>
          <p:spPr>
            <a:xfrm rot="5400000">
              <a:off x="3762569" y="1912372"/>
              <a:ext cx="669775" cy="238503"/>
            </a:xfrm>
            <a:prstGeom prst="halfFrame">
              <a:avLst>
                <a:gd name="adj1" fmla="val 23728"/>
                <a:gd name="adj2" fmla="val 24642"/>
              </a:avLst>
            </a:prstGeom>
            <a:solidFill>
              <a:schemeClr val="lt2">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p:nvPr/>
        </p:nvSpPr>
        <p:spPr>
          <a:xfrm>
            <a:off x="4489050" y="226112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Carbon</a:t>
            </a:r>
            <a:endParaRPr sz="24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body" idx="1"/>
          </p:nvPr>
        </p:nvSpPr>
        <p:spPr>
          <a:xfrm>
            <a:off x="152410" y="1186307"/>
            <a:ext cx="9504000" cy="5496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a:t>On every resourse page display columns with </a:t>
            </a:r>
            <a:endParaRPr/>
          </a:p>
          <a:p>
            <a:pPr marL="457200" lvl="0" indent="-406273" algn="l" rtl="0">
              <a:spcBef>
                <a:spcPts val="600"/>
              </a:spcBef>
              <a:spcAft>
                <a:spcPts val="0"/>
              </a:spcAft>
              <a:buSzPts val="2798"/>
              <a:buChar char="-"/>
            </a:pPr>
            <a:r>
              <a:rPr lang="en-US"/>
              <a:t>date and time when the record has been created</a:t>
            </a:r>
            <a:endParaRPr/>
          </a:p>
          <a:p>
            <a:pPr marL="457200" lvl="0" indent="-406273" algn="l" rtl="0">
              <a:spcBef>
                <a:spcPts val="0"/>
              </a:spcBef>
              <a:spcAft>
                <a:spcPts val="0"/>
              </a:spcAft>
              <a:buSzPts val="2798"/>
              <a:buChar char="-"/>
            </a:pPr>
            <a:r>
              <a:rPr lang="en-US"/>
              <a:t>date and time when the record has been updated</a:t>
            </a:r>
            <a:endParaRPr/>
          </a:p>
          <a:p>
            <a:pPr marL="0" lvl="0" indent="0" algn="l" rtl="0">
              <a:spcBef>
                <a:spcPts val="600"/>
              </a:spcBef>
              <a:spcAft>
                <a:spcPts val="0"/>
              </a:spcAft>
              <a:buNone/>
            </a:pPr>
            <a:r>
              <a:rPr lang="en-US"/>
              <a:t>in user friendly formats.</a:t>
            </a:r>
            <a:endParaRPr/>
          </a:p>
          <a:p>
            <a:pPr marL="0" lvl="0" indent="0" algn="l" rtl="0">
              <a:spcBef>
                <a:spcPts val="600"/>
              </a:spcBef>
              <a:spcAft>
                <a:spcPts val="0"/>
              </a:spcAft>
              <a:buNone/>
            </a:pPr>
            <a:r>
              <a:rPr lang="en-US"/>
              <a:t>For example</a:t>
            </a:r>
            <a:endParaRPr/>
          </a:p>
          <a:p>
            <a:pPr marL="457200" lvl="0" indent="-406273" algn="l" rtl="0">
              <a:spcBef>
                <a:spcPts val="600"/>
              </a:spcBef>
              <a:spcAft>
                <a:spcPts val="0"/>
              </a:spcAft>
              <a:buSzPts val="2798"/>
              <a:buChar char="-"/>
            </a:pPr>
            <a:r>
              <a:rPr lang="en-US"/>
              <a:t>2 minutes ago</a:t>
            </a:r>
            <a:endParaRPr/>
          </a:p>
          <a:p>
            <a:pPr marL="457200" lvl="0" indent="-406273" algn="l" rtl="0">
              <a:spcBef>
                <a:spcPts val="0"/>
              </a:spcBef>
              <a:spcAft>
                <a:spcPts val="0"/>
              </a:spcAft>
              <a:buSzPts val="2798"/>
              <a:buChar char="-"/>
            </a:pPr>
            <a:r>
              <a:rPr lang="en-US"/>
              <a:t>dd/mm/yy hh:mm:ss</a:t>
            </a:r>
            <a:endParaRPr/>
          </a:p>
        </p:txBody>
      </p:sp>
      <p:sp>
        <p:nvSpPr>
          <p:cNvPr id="244" name="Google Shape;244;p25"/>
          <p:cNvSpPr txBox="1">
            <a:spLocks noGrp="1"/>
          </p:cNvSpPr>
          <p:nvPr>
            <p:ph type="title"/>
          </p:nvPr>
        </p:nvSpPr>
        <p:spPr>
          <a:xfrm>
            <a:off x="172286" y="108873"/>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Task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Carbon</a:t>
            </a:r>
            <a:endParaRPr/>
          </a:p>
        </p:txBody>
      </p:sp>
      <p:sp>
        <p:nvSpPr>
          <p:cNvPr id="251" name="Google Shape;251;p26"/>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a:solidFill>
                  <a:srgbClr val="000000"/>
                </a:solidFill>
              </a:rPr>
              <a:t>Carbon is a powerful extension for working with dates -</a:t>
            </a:r>
            <a:endParaRPr sz="2400">
              <a:solidFill>
                <a:srgbClr val="000000"/>
              </a:solidFill>
            </a:endParaRPr>
          </a:p>
          <a:p>
            <a:pPr marL="457200" lvl="0" indent="-381000" algn="l" rtl="0">
              <a:spcBef>
                <a:spcPts val="600"/>
              </a:spcBef>
              <a:spcAft>
                <a:spcPts val="0"/>
              </a:spcAft>
              <a:buClr>
                <a:srgbClr val="000000"/>
              </a:buClr>
              <a:buSzPts val="2400"/>
              <a:buChar char="-"/>
            </a:pPr>
            <a:r>
              <a:rPr lang="en-US" sz="2400">
                <a:solidFill>
                  <a:srgbClr val="000000"/>
                </a:solidFill>
              </a:rPr>
              <a:t>formatting</a:t>
            </a:r>
            <a:endParaRPr sz="2400">
              <a:solidFill>
                <a:srgbClr val="000000"/>
              </a:solidFill>
            </a:endParaRPr>
          </a:p>
          <a:p>
            <a:pPr marL="457200" lvl="0" indent="-381000" algn="l" rtl="0">
              <a:spcBef>
                <a:spcPts val="0"/>
              </a:spcBef>
              <a:spcAft>
                <a:spcPts val="0"/>
              </a:spcAft>
              <a:buClr>
                <a:srgbClr val="000000"/>
              </a:buClr>
              <a:buSzPts val="2400"/>
              <a:buChar char="-"/>
            </a:pPr>
            <a:r>
              <a:rPr lang="en-US" sz="2400">
                <a:solidFill>
                  <a:srgbClr val="000000"/>
                </a:solidFill>
              </a:rPr>
              <a:t>comparing</a:t>
            </a:r>
            <a:endParaRPr sz="2400">
              <a:solidFill>
                <a:srgbClr val="000000"/>
              </a:solidFill>
            </a:endParaRPr>
          </a:p>
          <a:p>
            <a:pPr marL="457200" lvl="0" indent="-381000" algn="l" rtl="0">
              <a:spcBef>
                <a:spcPts val="0"/>
              </a:spcBef>
              <a:spcAft>
                <a:spcPts val="0"/>
              </a:spcAft>
              <a:buClr>
                <a:srgbClr val="000000"/>
              </a:buClr>
              <a:buSzPts val="2400"/>
              <a:buChar char="-"/>
            </a:pPr>
            <a:r>
              <a:rPr lang="en-US" sz="2400">
                <a:solidFill>
                  <a:srgbClr val="000000"/>
                </a:solidFill>
              </a:rPr>
              <a:t>converting</a:t>
            </a:r>
            <a:endParaRPr sz="2400">
              <a:solidFill>
                <a:srgbClr val="000000"/>
              </a:solidFill>
            </a:endParaRPr>
          </a:p>
          <a:p>
            <a:pPr marL="457200" lvl="0" indent="-381000" algn="l" rtl="0">
              <a:spcBef>
                <a:spcPts val="0"/>
              </a:spcBef>
              <a:spcAft>
                <a:spcPts val="0"/>
              </a:spcAft>
              <a:buClr>
                <a:srgbClr val="000000"/>
              </a:buClr>
              <a:buSzPts val="2400"/>
              <a:buChar char="-"/>
            </a:pPr>
            <a:r>
              <a:rPr lang="en-US" sz="2400">
                <a:solidFill>
                  <a:srgbClr val="000000"/>
                </a:solidFill>
              </a:rPr>
              <a:t>finding difference between dates </a:t>
            </a:r>
            <a:endParaRPr sz="2400">
              <a:solidFill>
                <a:srgbClr val="000000"/>
              </a:solidFill>
            </a:endParaRPr>
          </a:p>
          <a:p>
            <a:pPr marL="457200" lvl="0" indent="-381000" algn="l" rtl="0">
              <a:spcBef>
                <a:spcPts val="0"/>
              </a:spcBef>
              <a:spcAft>
                <a:spcPts val="0"/>
              </a:spcAft>
              <a:buClr>
                <a:srgbClr val="000000"/>
              </a:buClr>
              <a:buSzPts val="2400"/>
              <a:buChar char="-"/>
            </a:pPr>
            <a:r>
              <a:rPr lang="en-US" sz="2400">
                <a:solidFill>
                  <a:srgbClr val="000000"/>
                </a:solidFill>
              </a:rPr>
              <a:t>telling the day of the week of a date</a:t>
            </a:r>
            <a:endParaRPr sz="2400">
              <a:solidFill>
                <a:srgbClr val="000000"/>
              </a:solidFill>
            </a:endParaRPr>
          </a:p>
          <a:p>
            <a:pPr marL="457200" lvl="0" indent="-381000" algn="l" rtl="0">
              <a:spcBef>
                <a:spcPts val="0"/>
              </a:spcBef>
              <a:spcAft>
                <a:spcPts val="0"/>
              </a:spcAft>
              <a:buClr>
                <a:srgbClr val="000000"/>
              </a:buClr>
              <a:buSzPts val="2400"/>
              <a:buChar char="-"/>
            </a:pPr>
            <a:r>
              <a:rPr lang="en-US" sz="2400">
                <a:solidFill>
                  <a:srgbClr val="000000"/>
                </a:solidFill>
              </a:rPr>
              <a:t>etc.</a:t>
            </a:r>
            <a:endParaRPr sz="2400">
              <a:solidFill>
                <a:srgbClr val="000000"/>
              </a:solidFill>
            </a:endParaRPr>
          </a:p>
          <a:p>
            <a:pPr marL="457200" lvl="0" indent="-381000" algn="l" rtl="0">
              <a:spcBef>
                <a:spcPts val="0"/>
              </a:spcBef>
              <a:spcAft>
                <a:spcPts val="0"/>
              </a:spcAft>
              <a:buClr>
                <a:srgbClr val="000000"/>
              </a:buClr>
              <a:buSzPts val="2400"/>
              <a:buChar char="-"/>
            </a:pPr>
            <a:endParaRPr sz="2400">
              <a:solidFill>
                <a:srgbClr val="000000"/>
              </a:solidFill>
            </a:endParaRPr>
          </a:p>
          <a:p>
            <a:pPr marL="0" lvl="0" indent="0" algn="l" rtl="0">
              <a:spcBef>
                <a:spcPts val="600"/>
              </a:spcBef>
              <a:spcAft>
                <a:spcPts val="0"/>
              </a:spcAft>
              <a:buNone/>
            </a:pPr>
            <a:r>
              <a:rPr lang="en-US" sz="2400">
                <a:solidFill>
                  <a:srgbClr val="000000"/>
                </a:solidFill>
              </a:rPr>
              <a:t>Carbon is an international PHP extension for DateTime.</a:t>
            </a:r>
            <a:r>
              <a:rPr lang="en-US" sz="2400">
                <a:solidFill>
                  <a:srgbClr val="000000"/>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US" sz="2400" u="sng">
                <a:solidFill>
                  <a:schemeClr val="hlink"/>
                </a:solidFill>
                <a:hlinkClick r:id="rId3"/>
              </a:rPr>
              <a:t>http://carbon.nesbot.com</a:t>
            </a:r>
            <a:endParaRPr/>
          </a:p>
          <a:p>
            <a:pPr marL="0" lvl="0" indent="0" algn="l" rtl="0">
              <a:spcBef>
                <a:spcPts val="600"/>
              </a:spcBef>
              <a:spcAft>
                <a:spcPts val="0"/>
              </a:spcAft>
              <a:buNone/>
            </a:pPr>
            <a:r>
              <a:rPr lang="en-US" sz="2400" u="sng">
                <a:solidFill>
                  <a:schemeClr val="hlink"/>
                </a:solidFill>
                <a:hlinkClick r:id="rId4"/>
              </a:rPr>
              <a:t>documentation</a:t>
            </a:r>
            <a:r>
              <a:rPr lang="en-US" sz="2400"/>
              <a:t> for using Carbon with  Laravel</a:t>
            </a: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252" name="Google Shape;252;p26"/>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Carbon</a:t>
            </a:r>
            <a:endParaRPr/>
          </a:p>
        </p:txBody>
      </p:sp>
      <p:sp>
        <p:nvSpPr>
          <p:cNvPr id="253" name="Google Shape;253;p26"/>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1A334B"/>
              </a:buClr>
              <a:buSzPts val="3300"/>
              <a:buChar char="▪"/>
            </a:pPr>
            <a:r>
              <a:rPr lang="en-US">
                <a:solidFill>
                  <a:srgbClr val="1A334B"/>
                </a:solidFill>
              </a:rPr>
              <a:t>Just check your </a:t>
            </a:r>
            <a:r>
              <a:rPr lang="en-US">
                <a:solidFill>
                  <a:srgbClr val="F2A818"/>
                </a:solidFill>
              </a:rPr>
              <a:t>composer.json</a:t>
            </a:r>
            <a:r>
              <a:rPr lang="en-US">
                <a:solidFill>
                  <a:srgbClr val="1A334B"/>
                </a:solidFill>
              </a:rPr>
              <a:t> file for </a:t>
            </a:r>
            <a:r>
              <a:rPr lang="en-US">
                <a:solidFill>
                  <a:srgbClr val="F2A818"/>
                </a:solidFill>
              </a:rPr>
              <a:t>nesbot/carbon</a:t>
            </a:r>
            <a:r>
              <a:rPr lang="en-US">
                <a:solidFill>
                  <a:srgbClr val="1A334B"/>
                </a:solidFill>
              </a:rPr>
              <a:t> package. </a:t>
            </a:r>
            <a:endParaRPr>
              <a:solidFill>
                <a:srgbClr val="1A334B"/>
              </a:solidFill>
            </a:endParaRPr>
          </a:p>
          <a:p>
            <a:pPr marL="989981" lvl="1" indent="-476012" algn="l" rtl="0">
              <a:lnSpc>
                <a:spcPct val="100000"/>
              </a:lnSpc>
              <a:spcBef>
                <a:spcPts val="0"/>
              </a:spcBef>
              <a:spcAft>
                <a:spcPts val="0"/>
              </a:spcAft>
              <a:buClr>
                <a:srgbClr val="1A334B"/>
              </a:buClr>
              <a:buSzPts val="3300"/>
              <a:buChar char="▪"/>
            </a:pPr>
            <a:r>
              <a:rPr lang="en-US">
                <a:solidFill>
                  <a:srgbClr val="1A334B"/>
                </a:solidFill>
              </a:rPr>
              <a:t>In case if you don't have you can install it by typing </a:t>
            </a: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r>
              <a:rPr lang="en-US" i="1">
                <a:solidFill>
                  <a:srgbClr val="1A334B"/>
                </a:solidFill>
              </a:rPr>
              <a:t>and start using it!</a:t>
            </a:r>
            <a:endParaRPr i="1">
              <a:solidFill>
                <a:srgbClr val="1A334B"/>
              </a:solidFill>
            </a:endParaRPr>
          </a:p>
        </p:txBody>
      </p:sp>
      <p:sp>
        <p:nvSpPr>
          <p:cNvPr id="259" name="Google Shape;259;p27"/>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60" name="Google Shape;260;p27"/>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61" name="Google Shape;261;p27"/>
          <p:cNvSpPr txBox="1"/>
          <p:nvPr/>
        </p:nvSpPr>
        <p:spPr>
          <a:xfrm>
            <a:off x="917900" y="3314582"/>
            <a:ext cx="10363200" cy="9642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400" b="1">
                <a:solidFill>
                  <a:schemeClr val="dk1"/>
                </a:solidFill>
                <a:latin typeface="Consolas"/>
                <a:ea typeface="Consolas"/>
                <a:cs typeface="Consolas"/>
                <a:sym typeface="Consolas"/>
              </a:rPr>
              <a:t>composer require nesbot/carbon</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in case for some reason you wanted to use the diffForHumans() function for a column that is neither created_at and updated_at</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67" name="Google Shape;267;p28"/>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68" name="Google Shape;268;p28"/>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69" name="Google Shape;269;p28"/>
          <p:cNvSpPr txBox="1"/>
          <p:nvPr/>
        </p:nvSpPr>
        <p:spPr>
          <a:xfrm>
            <a:off x="917900" y="3021529"/>
            <a:ext cx="10363200" cy="3375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use </a:t>
            </a:r>
            <a:r>
              <a:rPr lang="en-US" sz="2400" b="1">
                <a:solidFill>
                  <a:srgbClr val="F2A818"/>
                </a:solidFill>
                <a:latin typeface="Consolas"/>
                <a:ea typeface="Consolas"/>
                <a:cs typeface="Consolas"/>
                <a:sym typeface="Consolas"/>
              </a:rPr>
              <a:t>Carbon\Carbon</a:t>
            </a:r>
            <a:r>
              <a:rPr lang="en-US"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use ...</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class MyController extends Controller{</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	…</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400" b="1">
                <a:solidFill>
                  <a:schemeClr val="dk1"/>
                </a:solidFill>
                <a:latin typeface="Consolas"/>
                <a:ea typeface="Consolas"/>
                <a:cs typeface="Consolas"/>
                <a:sym typeface="Consolas"/>
              </a:rPr>
              <a:t>  }</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75" name="Google Shape;275;p2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76" name="Google Shape;276;p2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77" name="Google Shape;277;p29"/>
          <p:cNvSpPr txBox="1"/>
          <p:nvPr/>
        </p:nvSpPr>
        <p:spPr>
          <a:xfrm>
            <a:off x="917900" y="1529423"/>
            <a:ext cx="10363200" cy="48678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use </a:t>
            </a:r>
            <a:r>
              <a:rPr lang="en-US" sz="1800" b="1">
                <a:solidFill>
                  <a:srgbClr val="F2A818"/>
                </a:solidFill>
                <a:latin typeface="Consolas"/>
                <a:ea typeface="Consolas"/>
                <a:cs typeface="Consolas"/>
                <a:sym typeface="Consolas"/>
              </a:rPr>
              <a:t>Carbon\Carbon</a:t>
            </a:r>
            <a:r>
              <a:rPr lang="en-US"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use ...</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class MyController extends Controller{</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$expire_date_string = '2016-07-27 12:45:32';</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  Parse date with carbon - convert it to carbon object</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$carbonated_date = </a:t>
            </a:r>
            <a:r>
              <a:rPr lang="en-US" sz="1800" b="1">
                <a:solidFill>
                  <a:srgbClr val="F2A818"/>
                </a:solidFill>
                <a:latin typeface="Consolas"/>
                <a:ea typeface="Consolas"/>
                <a:cs typeface="Consolas"/>
                <a:sym typeface="Consolas"/>
              </a:rPr>
              <a:t>Carbon::parse</a:t>
            </a:r>
            <a:r>
              <a:rPr lang="en-US" sz="1800" b="1">
                <a:solidFill>
                  <a:schemeClr val="dk1"/>
                </a:solidFill>
                <a:latin typeface="Consolas"/>
                <a:ea typeface="Consolas"/>
                <a:cs typeface="Consolas"/>
                <a:sym typeface="Consolas"/>
              </a:rPr>
              <a:t>($expire_date_string);</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  Assuming today was 2016-07-27 12:45:32</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$diff_date = $carbonated_date-&gt;diffForHumans(</a:t>
            </a:r>
            <a:r>
              <a:rPr lang="en-US" sz="1800" b="1">
                <a:solidFill>
                  <a:srgbClr val="F2A818"/>
                </a:solidFill>
                <a:latin typeface="Consolas"/>
                <a:ea typeface="Consolas"/>
                <a:cs typeface="Consolas"/>
                <a:sym typeface="Consolas"/>
              </a:rPr>
              <a:t>Carbon::now()</a:t>
            </a:r>
            <a:r>
              <a:rPr lang="en-US"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lvl="0" indent="0" algn="l" rtl="0">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echo $diff_date; // prints "1 month after"</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1800" b="1">
                <a:solidFill>
                  <a:schemeClr val="dk1"/>
                </a:solidFill>
                <a:latin typeface="Consolas"/>
                <a:ea typeface="Consolas"/>
                <a:cs typeface="Consolas"/>
                <a:sym typeface="Consolas"/>
              </a:rPr>
              <a:t>  }</a:t>
            </a:r>
            <a:endParaRPr sz="18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You can add the new column like expired_at to your model:</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r>
              <a:rPr lang="en-US" sz="3300">
                <a:solidFill>
                  <a:schemeClr val="dk1"/>
                </a:solidFill>
              </a:rPr>
              <a:t>And then you can use  -&gt;diffForHumans();</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83" name="Google Shape;283;p3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84" name="Google Shape;284;p3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85" name="Google Shape;285;p30"/>
          <p:cNvSpPr txBox="1"/>
          <p:nvPr/>
        </p:nvSpPr>
        <p:spPr>
          <a:xfrm>
            <a:off x="917900" y="2074625"/>
            <a:ext cx="10363200" cy="31851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protected $dates = [</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    'created_at',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    'updated_at',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chemeClr val="dk1"/>
                </a:solidFill>
                <a:latin typeface="Consolas"/>
                <a:ea typeface="Consolas"/>
                <a:cs typeface="Consolas"/>
                <a:sym typeface="Consolas"/>
              </a:rPr>
              <a:t>    </a:t>
            </a:r>
            <a:r>
              <a:rPr lang="en-US" sz="2000" b="1">
                <a:solidFill>
                  <a:srgbClr val="F2A818"/>
                </a:solidFill>
                <a:latin typeface="Consolas"/>
                <a:ea typeface="Consolas"/>
                <a:cs typeface="Consolas"/>
                <a:sym typeface="Consolas"/>
              </a:rPr>
              <a:t>'deleted_at',</a:t>
            </a:r>
            <a:endParaRPr sz="2000" b="1">
              <a:solidFill>
                <a:srgbClr val="F2A818"/>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r>
              <a:rPr lang="en-US" sz="2000" b="1">
                <a:solidFill>
                  <a:srgbClr val="F2A818"/>
                </a:solidFill>
                <a:latin typeface="Consolas"/>
                <a:ea typeface="Consolas"/>
                <a:cs typeface="Consolas"/>
                <a:sym typeface="Consolas"/>
              </a:rPr>
              <a:t>    'expired_at'</a:t>
            </a:r>
            <a:endParaRPr sz="2000" b="1">
              <a:solidFill>
                <a:srgbClr val="F2A818"/>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string </a:t>
            </a:r>
            <a:r>
              <a:rPr lang="en-US" sz="3300" u="sng">
                <a:solidFill>
                  <a:schemeClr val="hlink"/>
                </a:solidFill>
                <a:hlinkClick r:id="rId3"/>
              </a:rPr>
              <a:t>formatting</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91" name="Google Shape;291;p3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292" name="Google Shape;292;p3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93" name="Google Shape;293;p31"/>
          <p:cNvSpPr txBox="1"/>
          <p:nvPr/>
        </p:nvSpPr>
        <p:spPr>
          <a:xfrm>
            <a:off x="917900" y="2074625"/>
            <a:ext cx="10363200" cy="32424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lvl="0" indent="0" algn="l" rtl="0">
              <a:spcBef>
                <a:spcPts val="1200"/>
              </a:spcBef>
              <a:spcAft>
                <a:spcPts val="0"/>
              </a:spcAft>
              <a:buNone/>
            </a:pPr>
            <a:r>
              <a:rPr lang="en-US" sz="2000" b="1">
                <a:solidFill>
                  <a:schemeClr val="dk1"/>
                </a:solidFill>
                <a:latin typeface="Consolas"/>
                <a:ea typeface="Consolas"/>
                <a:cs typeface="Consolas"/>
                <a:sym typeface="Consolas"/>
              </a:rPr>
              <a:t>echo $user-&gt;updated_at;</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	//2020-10-24 15:50:49</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echo $user-&gt;updated_at-&gt;</a:t>
            </a:r>
            <a:r>
              <a:rPr lang="en-US" sz="2000" b="1">
                <a:solidFill>
                  <a:srgbClr val="F2A818"/>
                </a:solidFill>
                <a:latin typeface="Consolas"/>
                <a:ea typeface="Consolas"/>
                <a:cs typeface="Consolas"/>
                <a:sym typeface="Consolas"/>
              </a:rPr>
              <a:t>toDayDateTimeString()</a:t>
            </a:r>
            <a:r>
              <a:rPr lang="en-US"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	//Sat, Oct 24, 2020 3:50 PM 	</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echo $user-&gt;updated_at-&gt;</a:t>
            </a:r>
            <a:r>
              <a:rPr lang="en-US" sz="2000" b="1">
                <a:solidFill>
                  <a:srgbClr val="F2A818"/>
                </a:solidFill>
                <a:latin typeface="Consolas"/>
                <a:ea typeface="Consolas"/>
                <a:cs typeface="Consolas"/>
                <a:sym typeface="Consolas"/>
              </a:rPr>
              <a:t>toDateTimeString()</a:t>
            </a:r>
            <a:r>
              <a:rPr lang="en-US"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1200"/>
              </a:spcBef>
              <a:spcAft>
                <a:spcPts val="0"/>
              </a:spcAft>
              <a:buNone/>
            </a:pPr>
            <a:r>
              <a:rPr lang="en-US" sz="2000" b="1">
                <a:solidFill>
                  <a:schemeClr val="dk1"/>
                </a:solidFill>
                <a:latin typeface="Consolas"/>
                <a:ea typeface="Consolas"/>
                <a:cs typeface="Consolas"/>
                <a:sym typeface="Consolas"/>
              </a:rPr>
              <a:t>	//Oct 24, 2020 3:50 PM 	</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										</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endParaRPr/>
          </a:p>
        </p:txBody>
      </p:sp>
      <p:sp>
        <p:nvSpPr>
          <p:cNvPr id="150" name="Google Shape;150;p14"/>
          <p:cNvSpPr txBox="1">
            <a:spLocks noGrp="1"/>
          </p:cNvSpPr>
          <p:nvPr>
            <p:ph type="body" idx="1"/>
          </p:nvPr>
        </p:nvSpPr>
        <p:spPr>
          <a:xfrm>
            <a:off x="190402" y="1195931"/>
            <a:ext cx="5426100" cy="4824000"/>
          </a:xfrm>
          <a:prstGeom prst="rect">
            <a:avLst/>
          </a:prstGeom>
        </p:spPr>
        <p:txBody>
          <a:bodyPr spcFirstLastPara="1" wrap="square" lIns="108000" tIns="36000" rIns="108000" bIns="36000" anchor="t" anchorCtr="0">
            <a:noAutofit/>
          </a:bodyPr>
          <a:lstStyle/>
          <a:p>
            <a:pPr marL="0" lvl="0" indent="0" algn="l" rtl="0">
              <a:spcBef>
                <a:spcPts val="600"/>
              </a:spcBef>
              <a:spcAft>
                <a:spcPts val="600"/>
              </a:spcAft>
              <a:buNone/>
            </a:pPr>
            <a:endParaRPr/>
          </a:p>
        </p:txBody>
      </p:sp>
      <p:sp>
        <p:nvSpPr>
          <p:cNvPr id="151" name="Google Shape;151;p14"/>
          <p:cNvSpPr txBox="1">
            <a:spLocks noGrp="1"/>
          </p:cNvSpPr>
          <p:nvPr>
            <p:ph type="body" idx="2"/>
          </p:nvPr>
        </p:nvSpPr>
        <p:spPr>
          <a:xfrm>
            <a:off x="6575450" y="1195931"/>
            <a:ext cx="5426100" cy="4824000"/>
          </a:xfrm>
          <a:prstGeom prst="rect">
            <a:avLst/>
          </a:prstGeom>
        </p:spPr>
        <p:txBody>
          <a:bodyPr spcFirstLastPara="1" wrap="square" lIns="108000" tIns="36000" rIns="108000" bIns="36000" anchor="t" anchorCtr="0">
            <a:noAutofit/>
          </a:bodyPr>
          <a:lstStyle/>
          <a:p>
            <a:pPr marL="0" lvl="0" indent="0" algn="l" rtl="0">
              <a:spcBef>
                <a:spcPts val="600"/>
              </a:spcBef>
              <a:spcAft>
                <a:spcPts val="600"/>
              </a:spcAft>
              <a:buNone/>
            </a:pPr>
            <a:endParaRPr/>
          </a:p>
        </p:txBody>
      </p:sp>
      <p:sp>
        <p:nvSpPr>
          <p:cNvPr id="152" name="Google Shape;152;p1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a:t>
            </a:r>
            <a:r>
              <a:rPr lang="en-US" sz="3300" u="sng">
                <a:solidFill>
                  <a:schemeClr val="hlink"/>
                </a:solidFill>
                <a:hlinkClick r:id="rId3"/>
              </a:rPr>
              <a:t>comparison</a:t>
            </a:r>
            <a:r>
              <a:rPr lang="en-US" sz="3300" u="sng">
                <a:solidFill>
                  <a:schemeClr val="hlink"/>
                </a:solidFill>
                <a:hlinkClick r:id="rId4"/>
              </a:rPr>
              <a:t> </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299" name="Google Shape;299;p3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00" name="Google Shape;300;p3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01" name="Google Shape;301;p32"/>
          <p:cNvSpPr txBox="1"/>
          <p:nvPr/>
        </p:nvSpPr>
        <p:spPr>
          <a:xfrm>
            <a:off x="917900" y="2074625"/>
            <a:ext cx="10363200" cy="33573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$first = Carbon::create(2012, 9, 5, 23, 26, 11);</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$second = Carbon::create(2012, 9, 5, 20, 26, 11, 'America/Vancouver');</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var_dump($first-&gt;equalTo($second));                // bool(false)</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var_dump($first-&gt;lessThanOrEqualTo($second));      // bool(true)</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a:t>
            </a:r>
            <a:r>
              <a:rPr lang="en-US" sz="3300" u="sng">
                <a:solidFill>
                  <a:schemeClr val="hlink"/>
                </a:solidFill>
                <a:hlinkClick r:id="rId3"/>
              </a:rPr>
              <a:t>Addition and Subtraction</a:t>
            </a:r>
            <a:endParaRPr sz="3300">
              <a:solidFill>
                <a:srgbClr val="000000"/>
              </a:solidFill>
            </a:endParaRPr>
          </a:p>
          <a:p>
            <a:pPr marL="456915" lvl="0" indent="0" algn="l" rtl="0">
              <a:lnSpc>
                <a:spcPct val="100000"/>
              </a:lnSpc>
              <a:spcBef>
                <a:spcPts val="0"/>
              </a:spcBef>
              <a:spcAft>
                <a:spcPts val="0"/>
              </a:spcAft>
              <a:buNone/>
            </a:pPr>
            <a:r>
              <a:rPr lang="en-US" sz="3300" u="sng">
                <a:solidFill>
                  <a:schemeClr val="hlink"/>
                </a:solidFill>
                <a:hlinkClick r:id="rId4"/>
              </a:rPr>
              <a:t> </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307" name="Google Shape;307;p33"/>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08" name="Google Shape;308;p33"/>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09" name="Google Shape;309;p33"/>
          <p:cNvSpPr txBox="1"/>
          <p:nvPr/>
        </p:nvSpPr>
        <p:spPr>
          <a:xfrm>
            <a:off x="917900" y="2074625"/>
            <a:ext cx="10363200" cy="33573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$dt = Carbon::create(2012, 1, 31, 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$dt-&gt;toDateTimeString();            // 2012-01-31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$dt-&gt;addYears(5);                   // 2017-01-31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$dt-&gt;addYear();                     // 2018-01-31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$dt-&gt;subYear();                     // 2017-01-31 00:00:00</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echo $dt-&gt;subYears(5);                   // 2012-01-31 00:00:00</a:t>
            </a:r>
            <a:endParaRPr sz="2400" b="1">
              <a:solidFill>
                <a:schemeClr val="dk1"/>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localization</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315" name="Google Shape;315;p34"/>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16" name="Google Shape;316;p34"/>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17" name="Google Shape;317;p34"/>
          <p:cNvSpPr txBox="1"/>
          <p:nvPr/>
        </p:nvSpPr>
        <p:spPr>
          <a:xfrm>
            <a:off x="917900" y="2074625"/>
            <a:ext cx="10363200" cy="10185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000" b="1">
                <a:solidFill>
                  <a:schemeClr val="dk1"/>
                </a:solidFill>
                <a:latin typeface="Consolas"/>
                <a:ea typeface="Consolas"/>
                <a:cs typeface="Consolas"/>
                <a:sym typeface="Consolas"/>
              </a:rPr>
              <a:t>Carbon::setLocale(‘bg_Bg’);</a:t>
            </a:r>
            <a:endParaRPr sz="20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2000" b="1">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SzPts val="3300"/>
              <a:buChar char="▪"/>
            </a:pPr>
            <a:r>
              <a:rPr lang="en-US" sz="3300">
                <a:solidFill>
                  <a:schemeClr val="dk1"/>
                </a:solidFill>
              </a:rPr>
              <a:t>Carbon </a:t>
            </a:r>
            <a:r>
              <a:rPr lang="en-US" sz="3300" u="sng">
                <a:solidFill>
                  <a:schemeClr val="hlink"/>
                </a:solidFill>
                <a:hlinkClick r:id="rId3"/>
              </a:rPr>
              <a:t>Create Differences</a:t>
            </a:r>
            <a:endParaRPr sz="3300">
              <a:solidFill>
                <a:srgbClr val="000000"/>
              </a:solidFill>
            </a:endParaRPr>
          </a:p>
          <a:p>
            <a:pPr marL="456915" lvl="0" indent="0" algn="l" rtl="0">
              <a:lnSpc>
                <a:spcPct val="100000"/>
              </a:lnSpc>
              <a:spcBef>
                <a:spcPts val="0"/>
              </a:spcBef>
              <a:spcAft>
                <a:spcPts val="0"/>
              </a:spcAft>
              <a:buNone/>
            </a:pPr>
            <a:r>
              <a:rPr lang="en-US" sz="3300" u="sng">
                <a:solidFill>
                  <a:schemeClr val="hlink"/>
                </a:solidFill>
                <a:hlinkClick r:id="rId4"/>
              </a:rPr>
              <a:t> </a:t>
            </a: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sz="3300">
              <a:solidFill>
                <a:schemeClr val="dk1"/>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i="1">
              <a:solidFill>
                <a:srgbClr val="1A334B"/>
              </a:solidFill>
            </a:endParaRPr>
          </a:p>
        </p:txBody>
      </p:sp>
      <p:sp>
        <p:nvSpPr>
          <p:cNvPr id="323" name="Google Shape;323;p35"/>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Carbon</a:t>
            </a:r>
            <a:endParaRPr/>
          </a:p>
        </p:txBody>
      </p:sp>
      <p:sp>
        <p:nvSpPr>
          <p:cNvPr id="324" name="Google Shape;324;p35"/>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6"/>
          <p:cNvSpPr txBox="1"/>
          <p:nvPr/>
        </p:nvSpPr>
        <p:spPr>
          <a:xfrm>
            <a:off x="4489050" y="226112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DB Facade</a:t>
            </a:r>
            <a:endParaRPr sz="24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DB Facade</a:t>
            </a:r>
            <a:endParaRPr/>
          </a:p>
        </p:txBody>
      </p:sp>
      <p:sp>
        <p:nvSpPr>
          <p:cNvPr id="338" name="Google Shape;338;p3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a:solidFill>
                  <a:srgbClr val="000000"/>
                </a:solidFill>
              </a:rPr>
              <a:t>Largely used in </a:t>
            </a:r>
            <a:r>
              <a:rPr lang="en-US" sz="2400" b="1">
                <a:solidFill>
                  <a:srgbClr val="000000"/>
                </a:solidFill>
              </a:rPr>
              <a:t>Laravel </a:t>
            </a:r>
            <a:r>
              <a:rPr lang="en-US" sz="2300" b="1">
                <a:solidFill>
                  <a:srgbClr val="000000"/>
                </a:solidFill>
                <a:latin typeface="Arial"/>
                <a:ea typeface="Arial"/>
                <a:cs typeface="Arial"/>
                <a:sym typeface="Arial"/>
              </a:rPr>
              <a:t>Database: Query Builder</a:t>
            </a:r>
            <a:endParaRPr sz="2300" b="1">
              <a:solidFill>
                <a:srgbClr val="000000"/>
              </a:solidFill>
              <a:latin typeface="Arial"/>
              <a:ea typeface="Arial"/>
              <a:cs typeface="Arial"/>
              <a:sym typeface="Arial"/>
            </a:endParaRPr>
          </a:p>
          <a:p>
            <a:pPr marL="0" lvl="0" indent="0" algn="l" rtl="0">
              <a:spcBef>
                <a:spcPts val="600"/>
              </a:spcBef>
              <a:spcAft>
                <a:spcPts val="0"/>
              </a:spcAft>
              <a:buNone/>
            </a:pPr>
            <a:endParaRPr sz="2300" b="1">
              <a:solidFill>
                <a:srgbClr val="000000"/>
              </a:solidFill>
              <a:latin typeface="Arial"/>
              <a:ea typeface="Arial"/>
              <a:cs typeface="Arial"/>
              <a:sym typeface="Arial"/>
            </a:endParaRPr>
          </a:p>
          <a:p>
            <a:pPr marL="0" lvl="0" indent="0" algn="l" rtl="0">
              <a:spcBef>
                <a:spcPts val="600"/>
              </a:spcBef>
              <a:spcAft>
                <a:spcPts val="0"/>
              </a:spcAft>
              <a:buNone/>
            </a:pPr>
            <a:r>
              <a:rPr lang="en-US" sz="2300" u="sng">
                <a:solidFill>
                  <a:schemeClr val="hlink"/>
                </a:solidFill>
                <a:latin typeface="Arial"/>
                <a:ea typeface="Arial"/>
                <a:cs typeface="Arial"/>
                <a:sym typeface="Arial"/>
                <a:hlinkClick r:id="rId3"/>
              </a:rPr>
              <a:t>documentation</a:t>
            </a:r>
            <a:endParaRPr sz="2300">
              <a:solidFill>
                <a:srgbClr val="000000"/>
              </a:solidFill>
              <a:latin typeface="Arial"/>
              <a:ea typeface="Arial"/>
              <a:cs typeface="Arial"/>
              <a:sym typeface="Aria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339" name="Google Shape;339;p3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40" name="Google Shape;340;p3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DB Facade</a:t>
            </a:r>
            <a:endParaRPr/>
          </a:p>
        </p:txBody>
      </p:sp>
      <p:sp>
        <p:nvSpPr>
          <p:cNvPr id="347" name="Google Shape;347;p3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2400">
                <a:solidFill>
                  <a:srgbClr val="000000"/>
                </a:solidFill>
              </a:rPr>
              <a:t>Laravel's database </a:t>
            </a:r>
            <a:r>
              <a:rPr lang="en-US" sz="2400" b="1">
                <a:solidFill>
                  <a:srgbClr val="000000"/>
                </a:solidFill>
              </a:rPr>
              <a:t>query builder</a:t>
            </a:r>
            <a:r>
              <a:rPr lang="en-US" sz="2400">
                <a:solidFill>
                  <a:srgbClr val="000000"/>
                </a:solidFill>
              </a:rPr>
              <a:t> provides a convenient, fluent interface to creating and running </a:t>
            </a:r>
            <a:r>
              <a:rPr lang="en-US" sz="2400" b="1">
                <a:solidFill>
                  <a:srgbClr val="000000"/>
                </a:solidFill>
              </a:rPr>
              <a:t>database queries</a:t>
            </a:r>
            <a:r>
              <a:rPr lang="en-US" sz="2400">
                <a:solidFill>
                  <a:srgbClr val="000000"/>
                </a:solidFill>
              </a:rPr>
              <a:t>. It can be used to perform most database operations in your application and works on all supported database systems.</a:t>
            </a:r>
            <a:endParaRPr sz="2400">
              <a:solidFill>
                <a:srgbClr val="000000"/>
              </a:solidFill>
            </a:endParaRPr>
          </a:p>
          <a:p>
            <a:pPr marL="0" lvl="0" indent="0" algn="l" rtl="0">
              <a:lnSpc>
                <a:spcPct val="115000"/>
              </a:lnSpc>
              <a:spcBef>
                <a:spcPts val="1200"/>
              </a:spcBef>
              <a:spcAft>
                <a:spcPts val="0"/>
              </a:spcAft>
              <a:buNone/>
            </a:pPr>
            <a:r>
              <a:rPr lang="en-US" sz="2400">
                <a:solidFill>
                  <a:srgbClr val="000000"/>
                </a:solidFill>
              </a:rPr>
              <a:t>The Laravel query builder uses </a:t>
            </a:r>
            <a:r>
              <a:rPr lang="en-US" sz="2400" b="1">
                <a:solidFill>
                  <a:srgbClr val="000000"/>
                </a:solidFill>
              </a:rPr>
              <a:t>PDO parameter binding to protect your application against SQL injection attacks</a:t>
            </a:r>
            <a:r>
              <a:rPr lang="en-US" sz="2400">
                <a:solidFill>
                  <a:srgbClr val="000000"/>
                </a:solidFill>
              </a:rPr>
              <a:t>. There is no need to clean strings being passed as bindings.</a:t>
            </a:r>
            <a:endParaRPr sz="2400">
              <a:solidFill>
                <a:srgbClr val="000000"/>
              </a:solidFill>
            </a:endParaRPr>
          </a:p>
          <a:p>
            <a:pPr marL="0" lvl="0" indent="0" algn="l" rtl="0">
              <a:spcBef>
                <a:spcPts val="1200"/>
              </a:spcBef>
              <a:spcAft>
                <a:spcPts val="0"/>
              </a:spcAft>
              <a:buNone/>
            </a:pPr>
            <a:endParaRPr sz="2400">
              <a:solidFill>
                <a:srgbClr val="000000"/>
              </a:solidFill>
            </a:endParaRPr>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348" name="Google Shape;348;p3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49" name="Google Shape;349;p3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9"/>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300"/>
              <a:buChar char="▪"/>
            </a:pPr>
            <a:r>
              <a:rPr lang="en-US"/>
              <a:t>examples querying database using Laravel Query builder</a:t>
            </a:r>
            <a:endParaRPr/>
          </a:p>
          <a:p>
            <a:pPr marL="989981" lvl="1" indent="-380762" algn="l" rtl="0">
              <a:lnSpc>
                <a:spcPct val="100000"/>
              </a:lnSpc>
              <a:spcBef>
                <a:spcPts val="0"/>
              </a:spcBef>
              <a:spcAft>
                <a:spcPts val="0"/>
              </a:spcAft>
              <a:buSzPts val="1800"/>
              <a:buChar char="▪"/>
            </a:pPr>
            <a:r>
              <a:rPr lang="en-US"/>
              <a:t>selects</a:t>
            </a:r>
            <a:endParaRPr/>
          </a:p>
          <a:p>
            <a:pPr marL="0" lvl="0" indent="0" algn="l" rtl="0">
              <a:lnSpc>
                <a:spcPct val="105000"/>
              </a:lnSpc>
              <a:spcBef>
                <a:spcPts val="1200"/>
              </a:spcBef>
              <a:spcAft>
                <a:spcPts val="0"/>
              </a:spcAft>
              <a:buClr>
                <a:schemeClr val="dk1"/>
              </a:buClr>
              <a:buSzPts val="3398"/>
              <a:buNone/>
            </a:pPr>
            <a:endParaRPr/>
          </a:p>
        </p:txBody>
      </p:sp>
      <p:sp>
        <p:nvSpPr>
          <p:cNvPr id="356" name="Google Shape;356;p3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357" name="Google Shape;357;p39"/>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58" name="Google Shape;358;p39"/>
          <p:cNvSpPr txBox="1"/>
          <p:nvPr/>
        </p:nvSpPr>
        <p:spPr>
          <a:xfrm>
            <a:off x="584425" y="2657733"/>
            <a:ext cx="10363200" cy="882600"/>
          </a:xfrm>
          <a:prstGeom prst="rect">
            <a:avLst/>
          </a:prstGeom>
          <a:solidFill>
            <a:srgbClr val="ACB4C3">
              <a:alpha val="14901"/>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DB::table('users')-&gt;select('name', 'email as user_email')-&gt;get();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59" name="Google Shape;359;p39"/>
          <p:cNvSpPr txBox="1"/>
          <p:nvPr/>
        </p:nvSpPr>
        <p:spPr>
          <a:xfrm>
            <a:off x="584425" y="384317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DB::table('users')-&gt;distinct()-&gt;get();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60" name="Google Shape;360;p39"/>
          <p:cNvSpPr txBox="1"/>
          <p:nvPr/>
        </p:nvSpPr>
        <p:spPr>
          <a:xfrm>
            <a:off x="584425" y="487077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DB::table('users')-&gt;where(‘name’, ‘like’, ‘%test%’)-&gt;get();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300"/>
              <a:buChar char="▪"/>
            </a:pPr>
            <a:r>
              <a:rPr lang="en-US"/>
              <a:t>examples querying database using Laravel Query builder</a:t>
            </a:r>
            <a:endParaRPr/>
          </a:p>
          <a:p>
            <a:pPr marL="989981" lvl="1" indent="-380762" algn="l" rtl="0">
              <a:lnSpc>
                <a:spcPct val="100000"/>
              </a:lnSpc>
              <a:spcBef>
                <a:spcPts val="0"/>
              </a:spcBef>
              <a:spcAft>
                <a:spcPts val="0"/>
              </a:spcAft>
              <a:buClr>
                <a:srgbClr val="F2A818"/>
              </a:buClr>
              <a:buSzPts val="1800"/>
              <a:buChar char="▪"/>
            </a:pPr>
            <a:r>
              <a:rPr lang="en-US">
                <a:solidFill>
                  <a:srgbClr val="F2A818"/>
                </a:solidFill>
              </a:rPr>
              <a:t>aggregates</a:t>
            </a:r>
            <a:endParaRPr>
              <a:solidFill>
                <a:srgbClr val="F2A818"/>
              </a:solidFill>
            </a:endParaRPr>
          </a:p>
          <a:p>
            <a:pPr marL="0" lvl="0" indent="0" algn="l" rtl="0">
              <a:lnSpc>
                <a:spcPct val="105000"/>
              </a:lnSpc>
              <a:spcBef>
                <a:spcPts val="1200"/>
              </a:spcBef>
              <a:spcAft>
                <a:spcPts val="0"/>
              </a:spcAft>
              <a:buClr>
                <a:schemeClr val="dk1"/>
              </a:buClr>
              <a:buSzPts val="3398"/>
              <a:buNone/>
            </a:pPr>
            <a:endParaRPr/>
          </a:p>
        </p:txBody>
      </p:sp>
      <p:sp>
        <p:nvSpPr>
          <p:cNvPr id="367" name="Google Shape;367;p4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368" name="Google Shape;368;p4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69" name="Google Shape;369;p40"/>
          <p:cNvSpPr txBox="1"/>
          <p:nvPr/>
        </p:nvSpPr>
        <p:spPr>
          <a:xfrm>
            <a:off x="584425" y="2700783"/>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Clr>
                <a:srgbClr val="F2A818"/>
              </a:buClr>
              <a:buSzPts val="2399"/>
              <a:buFont typeface="Noto Sans Symbols"/>
              <a:buNone/>
            </a:pPr>
            <a:r>
              <a:rPr lang="en-US" sz="1899" b="1">
                <a:solidFill>
                  <a:schemeClr val="dk1"/>
                </a:solidFill>
                <a:latin typeface="Consolas"/>
                <a:ea typeface="Consolas"/>
                <a:cs typeface="Consolas"/>
                <a:sym typeface="Consolas"/>
              </a:rPr>
              <a:t>$users = DB::table('users')-&gt;count();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70" name="Google Shape;370;p40"/>
          <p:cNvSpPr txBox="1"/>
          <p:nvPr/>
        </p:nvSpPr>
        <p:spPr>
          <a:xfrm>
            <a:off x="584425" y="3914895"/>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$price = DB::table('orders')-&gt;max('price');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71" name="Google Shape;371;p40"/>
          <p:cNvSpPr txBox="1"/>
          <p:nvPr/>
        </p:nvSpPr>
        <p:spPr>
          <a:xfrm>
            <a:off x="584425" y="512902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$price = DB::table('orders')-&gt;where('finalized', 1)-&gt;avg('price');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a:solidFill>
                  <a:srgbClr val="434343"/>
                </a:solidFill>
              </a:rPr>
              <a:t>building queries dynamically</a:t>
            </a:r>
            <a:endParaRPr>
              <a:solidFill>
                <a:srgbClr val="434343"/>
              </a:solidFill>
            </a:endParaRPr>
          </a:p>
          <a:p>
            <a:pPr marL="1523047" lvl="2" indent="-304609" algn="l" rtl="0">
              <a:lnSpc>
                <a:spcPct val="100000"/>
              </a:lnSpc>
              <a:spcBef>
                <a:spcPts val="0"/>
              </a:spcBef>
              <a:spcAft>
                <a:spcPts val="0"/>
              </a:spcAft>
              <a:buClr>
                <a:srgbClr val="F2A818"/>
              </a:buClr>
              <a:buSzPts val="1800"/>
              <a:buChar char="▪"/>
            </a:pPr>
            <a:r>
              <a:rPr lang="en-US">
                <a:solidFill>
                  <a:srgbClr val="434343"/>
                </a:solidFill>
              </a:rPr>
              <a:t>If you already have a query builder instance and you wish to add a column to its existing select clause,  use the </a:t>
            </a:r>
            <a:r>
              <a:rPr lang="en-US">
                <a:solidFill>
                  <a:srgbClr val="F2A818"/>
                </a:solidFill>
              </a:rPr>
              <a:t>addSelect</a:t>
            </a:r>
            <a:r>
              <a:rPr lang="en-US">
                <a:solidFill>
                  <a:srgbClr val="434343"/>
                </a:solidFill>
              </a:rPr>
              <a:t> method:</a:t>
            </a:r>
            <a:endParaRPr>
              <a:solidFill>
                <a:srgbClr val="434343"/>
              </a:solidFill>
            </a:endParaRPr>
          </a:p>
          <a:p>
            <a:pPr marL="0" lvl="0" indent="0" algn="l" rtl="0">
              <a:lnSpc>
                <a:spcPct val="100000"/>
              </a:lnSpc>
              <a:spcBef>
                <a:spcPts val="0"/>
              </a:spcBef>
              <a:spcAft>
                <a:spcPts val="0"/>
              </a:spcAft>
              <a:buNone/>
            </a:pPr>
            <a:endParaRPr>
              <a:solidFill>
                <a:srgbClr val="434343"/>
              </a:solidFill>
            </a:endParaRPr>
          </a:p>
          <a:p>
            <a:pPr marL="0" lvl="0" indent="0" algn="l" rtl="0">
              <a:lnSpc>
                <a:spcPct val="100000"/>
              </a:lnSpc>
              <a:spcBef>
                <a:spcPts val="0"/>
              </a:spcBef>
              <a:spcAft>
                <a:spcPts val="0"/>
              </a:spcAft>
              <a:buNone/>
            </a:pPr>
            <a:endParaRPr>
              <a:solidFill>
                <a:srgbClr val="434343"/>
              </a:solidFill>
            </a:endParaRPr>
          </a:p>
          <a:p>
            <a:pPr marL="0" lvl="0" indent="0" algn="l" rtl="0">
              <a:lnSpc>
                <a:spcPct val="100000"/>
              </a:lnSpc>
              <a:spcBef>
                <a:spcPts val="0"/>
              </a:spcBef>
              <a:spcAft>
                <a:spcPts val="0"/>
              </a:spcAft>
              <a:buNone/>
            </a:pPr>
            <a:endParaRPr>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a:solidFill>
                  <a:srgbClr val="434343"/>
                </a:solidFill>
              </a:rPr>
              <a:t>on condition change the query:</a:t>
            </a:r>
            <a:endParaRPr>
              <a:solidFill>
                <a:srgbClr val="434343"/>
              </a:solidFill>
            </a:endParaRPr>
          </a:p>
          <a:p>
            <a:pPr marL="0" lvl="0" indent="0" algn="l" rtl="0">
              <a:lnSpc>
                <a:spcPct val="105000"/>
              </a:lnSpc>
              <a:spcBef>
                <a:spcPts val="1200"/>
              </a:spcBef>
              <a:spcAft>
                <a:spcPts val="0"/>
              </a:spcAft>
              <a:buClr>
                <a:schemeClr val="dk1"/>
              </a:buClr>
              <a:buSzPts val="3398"/>
              <a:buNone/>
            </a:pPr>
            <a:endParaRPr/>
          </a:p>
        </p:txBody>
      </p:sp>
      <p:sp>
        <p:nvSpPr>
          <p:cNvPr id="378" name="Google Shape;378;p4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379" name="Google Shape;379;p4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80" name="Google Shape;380;p41"/>
          <p:cNvSpPr txBox="1"/>
          <p:nvPr/>
        </p:nvSpPr>
        <p:spPr>
          <a:xfrm>
            <a:off x="584425" y="358187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$query = DB::table('users')-&gt;select('name');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
        <p:nvSpPr>
          <p:cNvPr id="381" name="Google Shape;381;p41"/>
          <p:cNvSpPr txBox="1"/>
          <p:nvPr/>
        </p:nvSpPr>
        <p:spPr>
          <a:xfrm>
            <a:off x="584425" y="5315520"/>
            <a:ext cx="103632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$users = $query-&gt;addSelect('age')-&gt;get();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Table of Contents</a:t>
            </a:r>
            <a:endParaRPr/>
          </a:p>
        </p:txBody>
      </p:sp>
      <p:sp>
        <p:nvSpPr>
          <p:cNvPr id="160" name="Google Shape;160;p15"/>
          <p:cNvSpPr txBox="1">
            <a:spLocks noGrp="1"/>
          </p:cNvSpPr>
          <p:nvPr>
            <p:ph type="body" idx="1"/>
          </p:nvPr>
        </p:nvSpPr>
        <p:spPr>
          <a:xfrm>
            <a:off x="196766" y="1371604"/>
            <a:ext cx="8182463" cy="4795935"/>
          </a:xfrm>
          <a:prstGeom prst="rect">
            <a:avLst/>
          </a:prstGeom>
          <a:noFill/>
          <a:ln>
            <a:noFill/>
          </a:ln>
        </p:spPr>
        <p:txBody>
          <a:bodyPr spcFirstLastPara="1" wrap="square" lIns="108000" tIns="36000" rIns="108000" bIns="36000" anchor="t" anchorCtr="0">
            <a:noAutofit/>
          </a:bodyPr>
          <a:lstStyle/>
          <a:p>
            <a:pPr marL="446087" lvl="0" indent="-446087" algn="l" rtl="0">
              <a:lnSpc>
                <a:spcPct val="121212"/>
              </a:lnSpc>
              <a:spcBef>
                <a:spcPts val="1200"/>
              </a:spcBef>
              <a:spcAft>
                <a:spcPts val="0"/>
              </a:spcAft>
              <a:buClr>
                <a:schemeClr val="dk1"/>
              </a:buClr>
              <a:buSzPts val="3300"/>
              <a:buFont typeface="Calibri"/>
              <a:buAutoNum type="arabicPeriod"/>
            </a:pPr>
            <a:r>
              <a:rPr lang="en-US"/>
              <a:t>Laravel/Collective</a:t>
            </a:r>
            <a:endParaRPr/>
          </a:p>
          <a:p>
            <a:pPr marL="446087" lvl="0" indent="-446087" algn="l" rtl="0">
              <a:lnSpc>
                <a:spcPct val="121212"/>
              </a:lnSpc>
              <a:spcBef>
                <a:spcPts val="1200"/>
              </a:spcBef>
              <a:spcAft>
                <a:spcPts val="0"/>
              </a:spcAft>
              <a:buClr>
                <a:schemeClr val="dk1"/>
              </a:buClr>
              <a:buSzPts val="3300"/>
              <a:buFont typeface="Calibri"/>
              <a:buAutoNum type="arabicPeriod"/>
            </a:pPr>
            <a:r>
              <a:rPr lang="en-US"/>
              <a:t> Carbon</a:t>
            </a:r>
            <a:endParaRPr/>
          </a:p>
          <a:p>
            <a:pPr marL="446087" lvl="0" indent="-446087" algn="l" rtl="0">
              <a:lnSpc>
                <a:spcPct val="121212"/>
              </a:lnSpc>
              <a:spcBef>
                <a:spcPts val="1200"/>
              </a:spcBef>
              <a:spcAft>
                <a:spcPts val="0"/>
              </a:spcAft>
              <a:buClr>
                <a:schemeClr val="dk1"/>
              </a:buClr>
              <a:buSzPts val="3300"/>
              <a:buFont typeface="Calibri"/>
              <a:buAutoNum type="arabicPeriod"/>
            </a:pPr>
            <a:r>
              <a:rPr lang="en-US"/>
              <a:t>DB Facade</a:t>
            </a:r>
            <a:endParaRPr/>
          </a:p>
          <a:p>
            <a:pPr marL="446088" lvl="0" indent="-446088" algn="l" rtl="0">
              <a:lnSpc>
                <a:spcPct val="121212"/>
              </a:lnSpc>
              <a:spcBef>
                <a:spcPts val="1200"/>
              </a:spcBef>
              <a:spcAft>
                <a:spcPts val="0"/>
              </a:spcAft>
              <a:buClr>
                <a:schemeClr val="dk1"/>
              </a:buClr>
              <a:buSzPts val="3300"/>
              <a:buFont typeface="Calibri"/>
              <a:buAutoNum type="arabicPeriod"/>
            </a:pPr>
            <a:r>
              <a:rPr lang="en-US"/>
              <a:t>Raw Queries</a:t>
            </a:r>
            <a:endParaRPr/>
          </a:p>
        </p:txBody>
      </p:sp>
      <p:sp>
        <p:nvSpPr>
          <p:cNvPr id="161" name="Google Shape;161;p15"/>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Eloquent vs. Query Builder</a:t>
            </a:r>
            <a:endParaRPr/>
          </a:p>
        </p:txBody>
      </p:sp>
      <p:sp>
        <p:nvSpPr>
          <p:cNvPr id="388" name="Google Shape;388;p42"/>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u="sng">
                <a:solidFill>
                  <a:schemeClr val="hlink"/>
                </a:solidFill>
                <a:hlinkClick r:id="rId3"/>
              </a:rPr>
              <a:t>Eloquent or Query Builder</a:t>
            </a:r>
            <a:endParaRPr sz="2400"/>
          </a:p>
          <a:p>
            <a:pPr marL="0" lvl="0" indent="0" algn="l" rtl="0">
              <a:spcBef>
                <a:spcPts val="6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simple and small records site with simple CRUD and there records are not fact, then use Eloquent there.</a:t>
            </a:r>
            <a:endParaRPr sz="2400"/>
          </a:p>
          <a:p>
            <a:pPr marL="914400" lvl="0" indent="0" algn="l" rtl="0">
              <a:lnSpc>
                <a:spcPct val="115000"/>
              </a:lnSpc>
              <a:spcBef>
                <a:spcPts val="12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lot's of records, it is better to use DB Query than Eloquent.</a:t>
            </a:r>
            <a:endParaRPr sz="2400"/>
          </a:p>
          <a:p>
            <a:pPr marL="0" lvl="0" indent="0" algn="l" rtl="0">
              <a:spcBef>
                <a:spcPts val="12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389" name="Google Shape;389;p42"/>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90" name="Google Shape;390;p42"/>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Eloquent vs. Query Builder</a:t>
            </a:r>
            <a:endParaRPr/>
          </a:p>
        </p:txBody>
      </p:sp>
      <p:sp>
        <p:nvSpPr>
          <p:cNvPr id="397" name="Google Shape;397;p43"/>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368300" algn="l" rtl="0">
              <a:lnSpc>
                <a:spcPct val="115000"/>
              </a:lnSpc>
              <a:spcBef>
                <a:spcPts val="1200"/>
              </a:spcBef>
              <a:spcAft>
                <a:spcPts val="0"/>
              </a:spcAft>
              <a:buSzPts val="2200"/>
              <a:buFont typeface="Arial"/>
              <a:buChar char="-"/>
            </a:pPr>
            <a:r>
              <a:rPr lang="en-US" sz="2200">
                <a:solidFill>
                  <a:schemeClr val="dk1"/>
                </a:solidFill>
              </a:rPr>
              <a:t>I'm making an </a:t>
            </a:r>
            <a:r>
              <a:rPr lang="en-US" sz="2200" b="1" i="1">
                <a:solidFill>
                  <a:schemeClr val="dk1"/>
                </a:solidFill>
              </a:rPr>
              <a:t>University website</a:t>
            </a:r>
            <a:r>
              <a:rPr lang="en-US" sz="2200">
                <a:solidFill>
                  <a:schemeClr val="dk1"/>
                </a:solidFill>
              </a:rPr>
              <a:t>. Which may contain maximum 5,000 teachers and 10,000 students and some notices and files. Then it is better to do this with simple Laravel Eloquent which is very much standard and readable.</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368300" algn="l" rtl="0">
              <a:lnSpc>
                <a:spcPct val="115000"/>
              </a:lnSpc>
              <a:spcBef>
                <a:spcPts val="1200"/>
              </a:spcBef>
              <a:spcAft>
                <a:spcPts val="0"/>
              </a:spcAft>
              <a:buSzPts val="2200"/>
              <a:buFont typeface="Arial"/>
              <a:buChar char="-"/>
            </a:pPr>
            <a:r>
              <a:rPr lang="en-US" sz="2200">
                <a:solidFill>
                  <a:schemeClr val="dk1"/>
                </a:solidFill>
              </a:rPr>
              <a:t>Now I'm making a site like </a:t>
            </a:r>
            <a:r>
              <a:rPr lang="en-US" sz="2200" b="1" i="1">
                <a:solidFill>
                  <a:schemeClr val="dk1"/>
                </a:solidFill>
              </a:rPr>
              <a:t>Stackoverflow</a:t>
            </a:r>
            <a:r>
              <a:rPr lang="en-US" sz="2200">
                <a:solidFill>
                  <a:schemeClr val="dk1"/>
                </a:solidFill>
              </a:rPr>
              <a:t>. Which may contains more than 1,000,0000 (1 crore) posts and many more things. I will must choose the conventional DB facades there. It is more faster for searching the posts from so much records.</a:t>
            </a: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398" name="Google Shape;398;p43"/>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399" name="Google Shape;399;p43"/>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Eloquent vs. Query Builder</a:t>
            </a:r>
            <a:endParaRPr/>
          </a:p>
        </p:txBody>
      </p:sp>
      <p:sp>
        <p:nvSpPr>
          <p:cNvPr id="406" name="Google Shape;406;p44"/>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lnSpc>
                <a:spcPct val="115000"/>
              </a:lnSpc>
              <a:spcBef>
                <a:spcPts val="1200"/>
              </a:spcBef>
              <a:spcAft>
                <a:spcPts val="0"/>
              </a:spcAft>
              <a:buNone/>
            </a:pPr>
            <a:r>
              <a:rPr lang="en-US" sz="2200">
                <a:solidFill>
                  <a:schemeClr val="dk1"/>
                </a:solidFill>
              </a:rPr>
              <a:t>To insert 1000 rows for a simple table Eloquent takes 1.2 seconds and in that case DB facades take only 800 miliseconds(ms).</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368300" algn="l" rtl="0">
              <a:lnSpc>
                <a:spcPct val="115000"/>
              </a:lnSpc>
              <a:spcBef>
                <a:spcPts val="1200"/>
              </a:spcBef>
              <a:spcAft>
                <a:spcPts val="0"/>
              </a:spcAft>
              <a:buSzPts val="2200"/>
              <a:buFont typeface="Arial"/>
              <a:buChar char="-"/>
            </a:pPr>
            <a:r>
              <a:rPr lang="en-US" sz="2200">
                <a:solidFill>
                  <a:schemeClr val="dk1"/>
                </a:solidFill>
              </a:rPr>
              <a:t>check your app performance with </a:t>
            </a:r>
            <a:endParaRPr sz="2200">
              <a:solidFill>
                <a:schemeClr val="dk1"/>
              </a:solidFill>
            </a:endParaRPr>
          </a:p>
          <a:p>
            <a:pPr marL="914400" lvl="0" indent="0" algn="l" rtl="0">
              <a:lnSpc>
                <a:spcPct val="115000"/>
              </a:lnSpc>
              <a:spcBef>
                <a:spcPts val="1200"/>
              </a:spcBef>
              <a:spcAft>
                <a:spcPts val="0"/>
              </a:spcAft>
              <a:buNone/>
            </a:pPr>
            <a:r>
              <a:rPr lang="en-US" sz="2200" u="sng">
                <a:solidFill>
                  <a:schemeClr val="hlink"/>
                </a:solidFill>
                <a:hlinkClick r:id="rId3"/>
              </a:rPr>
              <a:t>Laravel Debugbar</a:t>
            </a: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407" name="Google Shape;407;p44"/>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408" name="Google Shape;408;p4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5"/>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0"/>
              </a:spcAft>
              <a:buNone/>
            </a:pPr>
            <a:r>
              <a:rPr lang="en-US"/>
              <a:t>Eloquent vs. </a:t>
            </a:r>
            <a:endParaRPr/>
          </a:p>
          <a:p>
            <a:pPr marL="0" lvl="0" indent="0" algn="ctr" rtl="0">
              <a:spcBef>
                <a:spcPts val="600"/>
              </a:spcBef>
              <a:spcAft>
                <a:spcPts val="600"/>
              </a:spcAft>
              <a:buNone/>
            </a:pPr>
            <a:r>
              <a:rPr lang="en-US"/>
              <a:t>Query Builder</a:t>
            </a:r>
            <a:endParaRPr/>
          </a:p>
        </p:txBody>
      </p:sp>
      <p:sp>
        <p:nvSpPr>
          <p:cNvPr id="415" name="Google Shape;415;p45"/>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sz="2400" u="sng">
                <a:solidFill>
                  <a:schemeClr val="hlink"/>
                </a:solidFill>
                <a:hlinkClick r:id="rId3"/>
              </a:rPr>
              <a:t>Eloquent or Query Builder</a:t>
            </a:r>
            <a:endParaRPr sz="2400"/>
          </a:p>
          <a:p>
            <a:pPr marL="0" lvl="0" indent="0" algn="l" rtl="0">
              <a:spcBef>
                <a:spcPts val="6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simple and small records site with simple CRUD and there records are not fact, then use Eloquent there.</a:t>
            </a:r>
            <a:endParaRPr sz="2400"/>
          </a:p>
          <a:p>
            <a:pPr marL="914400" lvl="0" indent="0" algn="l" rtl="0">
              <a:lnSpc>
                <a:spcPct val="115000"/>
              </a:lnSpc>
              <a:spcBef>
                <a:spcPts val="1200"/>
              </a:spcBef>
              <a:spcAft>
                <a:spcPts val="0"/>
              </a:spcAft>
              <a:buNone/>
            </a:pPr>
            <a:endParaRPr sz="2400"/>
          </a:p>
          <a:p>
            <a:pPr marL="457200" lvl="0" indent="-381000" algn="l" rtl="0">
              <a:lnSpc>
                <a:spcPct val="115000"/>
              </a:lnSpc>
              <a:spcBef>
                <a:spcPts val="1200"/>
              </a:spcBef>
              <a:spcAft>
                <a:spcPts val="0"/>
              </a:spcAft>
              <a:buSzPts val="2400"/>
              <a:buChar char="-"/>
            </a:pPr>
            <a:r>
              <a:rPr lang="en-US" sz="2400"/>
              <a:t>When we'll work on a lot's of records, it is better to use DB Query than Eloquent.</a:t>
            </a:r>
            <a:endParaRPr sz="2400"/>
          </a:p>
          <a:p>
            <a:pPr marL="0" lvl="0" indent="0" algn="l" rtl="0">
              <a:spcBef>
                <a:spcPts val="12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600"/>
              </a:spcAft>
              <a:buNone/>
            </a:pPr>
            <a:endParaRPr sz="2400"/>
          </a:p>
        </p:txBody>
      </p:sp>
      <p:sp>
        <p:nvSpPr>
          <p:cNvPr id="416" name="Google Shape;416;p45"/>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DB Facade</a:t>
            </a:r>
            <a:endParaRPr/>
          </a:p>
        </p:txBody>
      </p:sp>
      <p:sp>
        <p:nvSpPr>
          <p:cNvPr id="417" name="Google Shape;417;p45"/>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418" name="Google Shape;418;p45"/>
          <p:cNvPicPr preferRelativeResize="0"/>
          <p:nvPr/>
        </p:nvPicPr>
        <p:blipFill>
          <a:blip r:embed="rId4">
            <a:alphaModFix/>
          </a:blip>
          <a:stretch>
            <a:fillRect/>
          </a:stretch>
        </p:blipFill>
        <p:spPr>
          <a:xfrm>
            <a:off x="3743313" y="1366500"/>
            <a:ext cx="8448675" cy="5343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p:nvPr/>
        </p:nvSpPr>
        <p:spPr>
          <a:xfrm>
            <a:off x="4489050" y="226112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Raw Queries</a:t>
            </a:r>
            <a:endParaRPr sz="2400">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7"/>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Raw Queries</a:t>
            </a:r>
            <a:endParaRPr/>
          </a:p>
        </p:txBody>
      </p:sp>
      <p:sp>
        <p:nvSpPr>
          <p:cNvPr id="432" name="Google Shape;432;p47"/>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lnSpc>
                <a:spcPct val="115000"/>
              </a:lnSpc>
              <a:spcBef>
                <a:spcPts val="1200"/>
              </a:spcBef>
              <a:spcAft>
                <a:spcPts val="0"/>
              </a:spcAft>
              <a:buNone/>
            </a:pPr>
            <a:r>
              <a:rPr lang="en-US" sz="2200">
                <a:solidFill>
                  <a:schemeClr val="dk1"/>
                </a:solidFill>
              </a:rPr>
              <a:t>Business logic is often complicated.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Or you`ve faced a project with model relations not defined.</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Because of this, we often need to write our own SQL queries.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Luckily, Laravel's query builder </a:t>
            </a:r>
            <a:r>
              <a:rPr lang="en-US" sz="2200" u="sng">
                <a:solidFill>
                  <a:schemeClr val="hlink"/>
                </a:solidFill>
                <a:hlinkClick r:id="rId3"/>
              </a:rPr>
              <a:t>has the tools we need to safely run such queries.</a:t>
            </a:r>
            <a:endParaRPr sz="2200">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433" name="Google Shape;433;p47"/>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Raw Queries</a:t>
            </a:r>
            <a:endParaRPr/>
          </a:p>
        </p:txBody>
      </p:sp>
      <p:sp>
        <p:nvSpPr>
          <p:cNvPr id="434" name="Google Shape;434;p47"/>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Raw Queries</a:t>
            </a:r>
            <a:endParaRPr/>
          </a:p>
        </p:txBody>
      </p:sp>
      <p:sp>
        <p:nvSpPr>
          <p:cNvPr id="441" name="Google Shape;441;p4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914400" lvl="0" indent="0" algn="l" rtl="0">
              <a:lnSpc>
                <a:spcPct val="115000"/>
              </a:lnSpc>
              <a:spcBef>
                <a:spcPts val="1200"/>
              </a:spcBef>
              <a:spcAft>
                <a:spcPts val="0"/>
              </a:spcAft>
              <a:buNone/>
            </a:pPr>
            <a:r>
              <a:rPr lang="en-US" sz="2200">
                <a:solidFill>
                  <a:schemeClr val="dk1"/>
                </a:solidFill>
              </a:rPr>
              <a:t>A </a:t>
            </a:r>
            <a:r>
              <a:rPr lang="en-US" sz="2200" b="1">
                <a:solidFill>
                  <a:schemeClr val="dk1"/>
                </a:solidFill>
              </a:rPr>
              <a:t>key concern</a:t>
            </a:r>
            <a:r>
              <a:rPr lang="en-US" sz="2200">
                <a:solidFill>
                  <a:schemeClr val="dk1"/>
                </a:solidFill>
              </a:rPr>
              <a:t> when writing our own queries is protecting our application from </a:t>
            </a:r>
            <a:r>
              <a:rPr lang="en-US" sz="2200" b="1">
                <a:solidFill>
                  <a:schemeClr val="dk1"/>
                </a:solidFill>
              </a:rPr>
              <a:t>SQL injection</a:t>
            </a:r>
            <a:r>
              <a:rPr lang="en-US" sz="2200">
                <a:solidFill>
                  <a:schemeClr val="dk1"/>
                </a:solidFill>
              </a:rPr>
              <a:t> attacks.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Normally, the </a:t>
            </a:r>
            <a:r>
              <a:rPr lang="en-US" sz="2200" b="1">
                <a:solidFill>
                  <a:schemeClr val="dk1"/>
                </a:solidFill>
              </a:rPr>
              <a:t>query builder does this for us.</a:t>
            </a:r>
            <a:r>
              <a:rPr lang="en-US" sz="2200">
                <a:solidFill>
                  <a:schemeClr val="dk1"/>
                </a:solidFill>
              </a:rPr>
              <a:t> </a:t>
            </a:r>
            <a:endParaRPr sz="2200">
              <a:solidFill>
                <a:schemeClr val="dk1"/>
              </a:solidFill>
            </a:endParaRPr>
          </a:p>
          <a:p>
            <a:pPr marL="914400" lvl="0" indent="0" algn="l" rtl="0">
              <a:lnSpc>
                <a:spcPct val="115000"/>
              </a:lnSpc>
              <a:spcBef>
                <a:spcPts val="1200"/>
              </a:spcBef>
              <a:spcAft>
                <a:spcPts val="0"/>
              </a:spcAft>
              <a:buNone/>
            </a:pPr>
            <a:r>
              <a:rPr lang="en-US" sz="2200">
                <a:solidFill>
                  <a:schemeClr val="dk1"/>
                </a:solidFill>
              </a:rPr>
              <a:t>However, when we write our own SQL, we need to </a:t>
            </a:r>
            <a:r>
              <a:rPr lang="en-US" sz="2200" b="1">
                <a:solidFill>
                  <a:schemeClr val="dk1"/>
                </a:solidFill>
              </a:rPr>
              <a:t>make sure we don't inadvertently remove this protection.</a:t>
            </a:r>
            <a:endParaRPr sz="2200" b="1">
              <a:solidFill>
                <a:schemeClr val="dk1"/>
              </a:solidFill>
            </a:endParaRPr>
          </a:p>
          <a:p>
            <a:pPr marL="914400" lvl="0" indent="0" algn="l" rtl="0">
              <a:lnSpc>
                <a:spcPct val="115000"/>
              </a:lnSpc>
              <a:spcBef>
                <a:spcPts val="1200"/>
              </a:spcBef>
              <a:spcAft>
                <a:spcPts val="0"/>
              </a:spcAft>
              <a:buNone/>
            </a:pPr>
            <a:endParaRPr sz="2200">
              <a:solidFill>
                <a:schemeClr val="dk1"/>
              </a:solidFill>
            </a:endParaRPr>
          </a:p>
          <a:p>
            <a:pPr marL="914400" lvl="0" indent="0" algn="l" rtl="0">
              <a:lnSpc>
                <a:spcPct val="115000"/>
              </a:lnSpc>
              <a:spcBef>
                <a:spcPts val="1200"/>
              </a:spcBef>
              <a:spcAft>
                <a:spcPts val="0"/>
              </a:spcAft>
              <a:buNone/>
            </a:pP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600"/>
              </a:spcBef>
              <a:spcAft>
                <a:spcPts val="0"/>
              </a:spcAft>
              <a:buNone/>
            </a:pPr>
            <a:endParaRPr sz="2300">
              <a:solidFill>
                <a:schemeClr val="dk1"/>
              </a:solidFill>
            </a:endParaRPr>
          </a:p>
          <a:p>
            <a:pPr marL="0" lvl="0" indent="0" algn="l" rtl="0">
              <a:spcBef>
                <a:spcPts val="600"/>
              </a:spcBef>
              <a:spcAft>
                <a:spcPts val="600"/>
              </a:spcAft>
              <a:buNone/>
            </a:pPr>
            <a:endParaRPr sz="2300">
              <a:solidFill>
                <a:schemeClr val="dk1"/>
              </a:solidFill>
            </a:endParaRPr>
          </a:p>
        </p:txBody>
      </p:sp>
      <p:sp>
        <p:nvSpPr>
          <p:cNvPr id="442" name="Google Shape;442;p4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Raw Queries</a:t>
            </a:r>
            <a:endParaRPr/>
          </a:p>
        </p:txBody>
      </p:sp>
      <p:sp>
        <p:nvSpPr>
          <p:cNvPr id="443" name="Google Shape;443;p4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9"/>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sz="3300">
                <a:solidFill>
                  <a:srgbClr val="434343"/>
                </a:solidFill>
              </a:rPr>
              <a:t>here is what we want to avoid:</a:t>
            </a: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457200" lvl="0" indent="-381000" algn="l" rtl="0">
              <a:lnSpc>
                <a:spcPct val="100000"/>
              </a:lnSpc>
              <a:spcBef>
                <a:spcPts val="0"/>
              </a:spcBef>
              <a:spcAft>
                <a:spcPts val="0"/>
              </a:spcAft>
              <a:buSzPts val="2400"/>
              <a:buChar char="-"/>
            </a:pPr>
            <a:r>
              <a:rPr lang="en-US" sz="2400" b="1">
                <a:solidFill>
                  <a:srgbClr val="F2A818"/>
                </a:solidFill>
              </a:rPr>
              <a:t>DB::raw()</a:t>
            </a:r>
            <a:r>
              <a:rPr lang="en-US" sz="2400">
                <a:solidFill>
                  <a:srgbClr val="434343"/>
                </a:solidFill>
              </a:rPr>
              <a:t> is used to make arbitrary SQL commands which aren't parsed any further by the query builder. </a:t>
            </a:r>
            <a:endParaRPr sz="24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2400">
                <a:solidFill>
                  <a:srgbClr val="434343"/>
                </a:solidFill>
              </a:rPr>
              <a:t>They therefore can</a:t>
            </a:r>
            <a:r>
              <a:rPr lang="en-US" sz="2400">
                <a:solidFill>
                  <a:srgbClr val="434343"/>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US" sz="2400" u="sng">
                <a:solidFill>
                  <a:srgbClr val="434343"/>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create a vector for attack</a:t>
            </a:r>
            <a:r>
              <a:rPr lang="en-US" sz="2400">
                <a:solidFill>
                  <a:srgbClr val="434343"/>
                </a:solidFill>
              </a:rPr>
              <a:t> via SQL injection.</a:t>
            </a:r>
            <a:endParaRPr sz="24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50" name="Google Shape;450;p49"/>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51" name="Google Shape;451;p49"/>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52" name="Google Shape;452;p49"/>
          <p:cNvSpPr txBox="1"/>
          <p:nvPr/>
        </p:nvSpPr>
        <p:spPr>
          <a:xfrm>
            <a:off x="584425" y="2045925"/>
            <a:ext cx="10363200" cy="18795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$someVariable = Input::get("some_variable");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$results = DB::select( DB::</a:t>
            </a:r>
            <a:r>
              <a:rPr lang="en-US" sz="1899" b="1">
                <a:solidFill>
                  <a:srgbClr val="F2A818"/>
                </a:solidFill>
                <a:latin typeface="Consolas"/>
                <a:ea typeface="Consolas"/>
                <a:cs typeface="Consolas"/>
                <a:sym typeface="Consolas"/>
              </a:rPr>
              <a:t>raw</a:t>
            </a:r>
            <a:r>
              <a:rPr lang="en-US" sz="1899" b="1">
                <a:solidFill>
                  <a:schemeClr val="dk1"/>
                </a:solidFill>
                <a:latin typeface="Consolas"/>
                <a:ea typeface="Consolas"/>
                <a:cs typeface="Consolas"/>
                <a:sym typeface="Consolas"/>
              </a:rPr>
              <a:t>("SELECT * FROM some_table WHERE some_col = '$someVariable'") );</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0"/>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sz="3300">
                <a:solidFill>
                  <a:srgbClr val="434343"/>
                </a:solidFill>
              </a:rPr>
              <a:t>Change the query in a way that sanitizes the user input:</a:t>
            </a: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59" name="Google Shape;459;p50"/>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60" name="Google Shape;460;p50"/>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461" name="Google Shape;461;p50"/>
          <p:cNvSpPr txBox="1"/>
          <p:nvPr/>
        </p:nvSpPr>
        <p:spPr>
          <a:xfrm>
            <a:off x="591100" y="2045925"/>
            <a:ext cx="10356600" cy="22524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$someVariable = Input::get("some_variable");</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599" b="1">
                <a:solidFill>
                  <a:schemeClr val="dk1"/>
                </a:solidFill>
                <a:latin typeface="Consolas"/>
                <a:ea typeface="Consolas"/>
                <a:cs typeface="Consolas"/>
                <a:sym typeface="Consolas"/>
              </a:rPr>
              <a:t>$results = DB::select( DB::raw("SELECT * FROM some_table WHERE some_col = </a:t>
            </a:r>
            <a:r>
              <a:rPr lang="en-US" sz="1599" b="1">
                <a:solidFill>
                  <a:srgbClr val="F2A818"/>
                </a:solidFill>
                <a:latin typeface="Consolas"/>
                <a:ea typeface="Consolas"/>
                <a:cs typeface="Consolas"/>
                <a:sym typeface="Consolas"/>
              </a:rPr>
              <a:t>:somevariable</a:t>
            </a:r>
            <a:r>
              <a:rPr lang="en-US" sz="1599" b="1">
                <a:solidFill>
                  <a:schemeClr val="dk1"/>
                </a:solidFill>
                <a:latin typeface="Consolas"/>
                <a:ea typeface="Consolas"/>
                <a:cs typeface="Consolas"/>
                <a:sym typeface="Consolas"/>
              </a:rPr>
              <a:t>"),</a:t>
            </a:r>
            <a:endParaRPr sz="1599" b="1">
              <a:solidFill>
                <a:schemeClr val="dk1"/>
              </a:solidFill>
              <a:latin typeface="Consolas"/>
              <a:ea typeface="Consolas"/>
              <a:cs typeface="Consolas"/>
              <a:sym typeface="Consolas"/>
            </a:endParaRPr>
          </a:p>
          <a:p>
            <a:pPr marL="5486400" marR="0" lvl="0" indent="0" algn="l" rtl="0">
              <a:lnSpc>
                <a:spcPct val="100000"/>
              </a:lnSpc>
              <a:spcBef>
                <a:spcPts val="1200"/>
              </a:spcBef>
              <a:spcAft>
                <a:spcPts val="0"/>
              </a:spcAft>
              <a:buNone/>
            </a:pPr>
            <a:r>
              <a:rPr lang="en-US" sz="1599" b="1">
                <a:solidFill>
                  <a:schemeClr val="dk1"/>
                </a:solidFill>
                <a:latin typeface="Consolas"/>
                <a:ea typeface="Consolas"/>
                <a:cs typeface="Consolas"/>
                <a:sym typeface="Consolas"/>
              </a:rPr>
              <a:t> [</a:t>
            </a:r>
            <a:r>
              <a:rPr lang="en-US" sz="1599" b="1">
                <a:solidFill>
                  <a:srgbClr val="F2A818"/>
                </a:solidFill>
                <a:latin typeface="Consolas"/>
                <a:ea typeface="Consolas"/>
                <a:cs typeface="Consolas"/>
                <a:sym typeface="Consolas"/>
              </a:rPr>
              <a:t>'somevariable' =&gt; $someVariable</a:t>
            </a:r>
            <a:r>
              <a:rPr lang="en-US" sz="1599" b="1">
                <a:solidFill>
                  <a:schemeClr val="dk1"/>
                </a:solidFill>
                <a:latin typeface="Consolas"/>
                <a:ea typeface="Consolas"/>
                <a:cs typeface="Consolas"/>
                <a:sym typeface="Consolas"/>
              </a:rPr>
              <a:t>]));</a:t>
            </a:r>
            <a:endParaRPr sz="15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434343"/>
              </a:buClr>
              <a:buSzPts val="3300"/>
              <a:buChar char="▪"/>
            </a:pPr>
            <a:r>
              <a:rPr lang="en-US" sz="3300">
                <a:solidFill>
                  <a:srgbClr val="434343"/>
                </a:solidFill>
              </a:rPr>
              <a:t>Use the query in a way that sanitizes the user input:</a:t>
            </a:r>
            <a:endParaRPr sz="3300">
              <a:solidFill>
                <a:srgbClr val="434343"/>
              </a:solidFill>
            </a:endParaRPr>
          </a:p>
          <a:p>
            <a:pPr marL="989981" lvl="1" indent="-476012" algn="l" rtl="0">
              <a:lnSpc>
                <a:spcPct val="100000"/>
              </a:lnSpc>
              <a:spcBef>
                <a:spcPts val="0"/>
              </a:spcBef>
              <a:spcAft>
                <a:spcPts val="0"/>
              </a:spcAft>
              <a:buClr>
                <a:srgbClr val="434343"/>
              </a:buClr>
              <a:buSzPts val="3300"/>
              <a:buChar char="▪"/>
            </a:pPr>
            <a:r>
              <a:rPr lang="en-US" sz="3300">
                <a:solidFill>
                  <a:srgbClr val="434343"/>
                </a:solidFill>
              </a:rPr>
              <a:t>example:</a:t>
            </a: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68" name="Google Shape;468;p51"/>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69" name="Google Shape;469;p51"/>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70" name="Google Shape;470;p51"/>
          <p:cNvSpPr txBox="1"/>
          <p:nvPr/>
        </p:nvSpPr>
        <p:spPr>
          <a:xfrm>
            <a:off x="605450" y="2820675"/>
            <a:ext cx="10356600" cy="8826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$results = DB::select('select * from users where id = </a:t>
            </a:r>
            <a:r>
              <a:rPr lang="en-US" sz="1899" b="1">
                <a:solidFill>
                  <a:schemeClr val="lt1"/>
                </a:solidFill>
                <a:latin typeface="Consolas"/>
                <a:ea typeface="Consolas"/>
                <a:cs typeface="Consolas"/>
                <a:sym typeface="Consolas"/>
              </a:rPr>
              <a:t>?</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[1]</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p>
            <a:pPr marL="456915" lvl="0" indent="-456915" algn="l" rtl="0">
              <a:lnSpc>
                <a:spcPct val="95000"/>
              </a:lnSpc>
              <a:spcBef>
                <a:spcPts val="0"/>
              </a:spcBef>
              <a:spcAft>
                <a:spcPts val="0"/>
              </a:spcAft>
              <a:buClr>
                <a:schemeClr val="dk1"/>
              </a:buClr>
              <a:buSzPts val="3300"/>
              <a:buChar char="▪"/>
            </a:pPr>
            <a:r>
              <a:rPr lang="en-US"/>
              <a:t>The course assignments require to </a:t>
            </a:r>
            <a:r>
              <a:rPr lang="en-US">
                <a:solidFill>
                  <a:srgbClr val="1A334B"/>
                </a:solidFill>
              </a:rPr>
              <a:t>search in Internet</a:t>
            </a:r>
            <a:endParaRPr/>
          </a:p>
          <a:p>
            <a:pPr marL="989981" lvl="1" indent="-380762" algn="l" rtl="0">
              <a:lnSpc>
                <a:spcPct val="95000"/>
              </a:lnSpc>
              <a:spcBef>
                <a:spcPts val="1200"/>
              </a:spcBef>
              <a:spcAft>
                <a:spcPts val="0"/>
              </a:spcAft>
              <a:buClr>
                <a:schemeClr val="dk1"/>
              </a:buClr>
              <a:buSzPts val="3100"/>
              <a:buChar char="▪"/>
            </a:pPr>
            <a:r>
              <a:rPr lang="en-US"/>
              <a:t>This is an important part of the learning process</a:t>
            </a:r>
            <a:endParaRPr/>
          </a:p>
          <a:p>
            <a:pPr marL="989981" lvl="1" indent="-380762" algn="l" rtl="0">
              <a:lnSpc>
                <a:spcPct val="95000"/>
              </a:lnSpc>
              <a:spcBef>
                <a:spcPts val="1200"/>
              </a:spcBef>
              <a:spcAft>
                <a:spcPts val="0"/>
              </a:spcAft>
              <a:buClr>
                <a:schemeClr val="dk1"/>
              </a:buClr>
              <a:buSzPts val="3100"/>
              <a:buChar char="▪"/>
            </a:pPr>
            <a:r>
              <a:rPr lang="en-US"/>
              <a:t>Some exercises intentionally have no hints</a:t>
            </a:r>
            <a:endParaRPr/>
          </a:p>
          <a:p>
            <a:pPr marL="456915" lvl="0" indent="-456915" algn="l" rtl="0">
              <a:lnSpc>
                <a:spcPct val="95000"/>
              </a:lnSpc>
              <a:spcBef>
                <a:spcPts val="2400"/>
              </a:spcBef>
              <a:spcAft>
                <a:spcPts val="0"/>
              </a:spcAft>
              <a:buClr>
                <a:schemeClr val="dk1"/>
              </a:buClr>
              <a:buSzPts val="3300"/>
              <a:buChar char="▪"/>
            </a:pPr>
            <a:r>
              <a:rPr lang="en-US"/>
              <a:t>Learn to find solutions!</a:t>
            </a:r>
            <a:endParaRPr/>
          </a:p>
          <a:p>
            <a:pPr marL="989981" lvl="1" indent="-380762" algn="l" rtl="0">
              <a:lnSpc>
                <a:spcPct val="95000"/>
              </a:lnSpc>
              <a:spcBef>
                <a:spcPts val="1200"/>
              </a:spcBef>
              <a:spcAft>
                <a:spcPts val="0"/>
              </a:spcAft>
              <a:buClr>
                <a:schemeClr val="dk1"/>
              </a:buClr>
              <a:buSzPts val="3100"/>
              <a:buChar char="▪"/>
            </a:pPr>
            <a:r>
              <a:rPr lang="en-US"/>
              <a:t>Software development includes</a:t>
            </a:r>
            <a:br>
              <a:rPr lang="en-US"/>
            </a:br>
            <a:r>
              <a:rPr lang="en-US">
                <a:solidFill>
                  <a:srgbClr val="1A334B"/>
                </a:solidFill>
              </a:rPr>
              <a:t>everyday searching and learning</a:t>
            </a:r>
            <a:endParaRPr/>
          </a:p>
          <a:p>
            <a:pPr marL="989981" lvl="1" indent="-380762" algn="l" rtl="0">
              <a:lnSpc>
                <a:spcPct val="95000"/>
              </a:lnSpc>
              <a:spcBef>
                <a:spcPts val="1200"/>
              </a:spcBef>
              <a:spcAft>
                <a:spcPts val="0"/>
              </a:spcAft>
              <a:buClr>
                <a:schemeClr val="dk1"/>
              </a:buClr>
              <a:buSzPts val="3100"/>
              <a:buChar char="▪"/>
            </a:pPr>
            <a:r>
              <a:rPr lang="en-US"/>
              <a:t>No excuses, just </a:t>
            </a:r>
            <a:r>
              <a:rPr lang="en-US">
                <a:solidFill>
                  <a:srgbClr val="1A334B"/>
                </a:solidFill>
              </a:rPr>
              <a:t>learn to study</a:t>
            </a:r>
            <a:r>
              <a:rPr lang="en-US"/>
              <a:t>!</a:t>
            </a:r>
            <a:endParaRPr/>
          </a:p>
          <a:p>
            <a:pPr marL="989981" lvl="1" indent="-380762" algn="l" rtl="0">
              <a:lnSpc>
                <a:spcPct val="95000"/>
              </a:lnSpc>
              <a:spcBef>
                <a:spcPts val="1200"/>
              </a:spcBef>
              <a:spcAft>
                <a:spcPts val="0"/>
              </a:spcAft>
              <a:buClr>
                <a:schemeClr val="dk1"/>
              </a:buClr>
              <a:buSzPts val="3100"/>
              <a:buChar char="▪"/>
            </a:pPr>
            <a:r>
              <a:rPr lang="en-US"/>
              <a:t>Developers learn new technologies, tools, languages every day!</a:t>
            </a:r>
            <a:endParaRPr/>
          </a:p>
        </p:txBody>
      </p:sp>
      <p:sp>
        <p:nvSpPr>
          <p:cNvPr id="167" name="Google Shape;167;p16"/>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Learn to Search in Internet</a:t>
            </a:r>
            <a:endParaRPr/>
          </a:p>
        </p:txBody>
      </p:sp>
      <p:sp>
        <p:nvSpPr>
          <p:cNvPr id="168" name="Google Shape;168;p16"/>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69" name="Google Shape;169;p16"/>
          <p:cNvPicPr preferRelativeResize="0"/>
          <p:nvPr/>
        </p:nvPicPr>
        <p:blipFill rotWithShape="1">
          <a:blip r:embed="rId3">
            <a:alphaModFix/>
          </a:blip>
          <a:srcRect/>
          <a:stretch/>
        </p:blipFill>
        <p:spPr>
          <a:xfrm>
            <a:off x="9598091" y="3676036"/>
            <a:ext cx="1591194" cy="1774090"/>
          </a:xfrm>
          <a:prstGeom prst="rect">
            <a:avLst/>
          </a:prstGeom>
          <a:noFill/>
          <a:ln>
            <a:noFill/>
          </a:ln>
        </p:spPr>
      </p:pic>
      <p:pic>
        <p:nvPicPr>
          <p:cNvPr id="170" name="Google Shape;170;p16"/>
          <p:cNvPicPr preferRelativeResize="0"/>
          <p:nvPr/>
        </p:nvPicPr>
        <p:blipFill rotWithShape="1">
          <a:blip r:embed="rId4">
            <a:alphaModFix/>
          </a:blip>
          <a:srcRect/>
          <a:stretch/>
        </p:blipFill>
        <p:spPr>
          <a:xfrm>
            <a:off x="7278210" y="3429000"/>
            <a:ext cx="1939930" cy="1946146"/>
          </a:xfrm>
          <a:prstGeom prst="rect">
            <a:avLst/>
          </a:prstGeom>
          <a:noFill/>
          <a:ln>
            <a:noFill/>
          </a:ln>
        </p:spPr>
      </p:pic>
      <p:pic>
        <p:nvPicPr>
          <p:cNvPr id="171" name="Google Shape;171;p16"/>
          <p:cNvPicPr preferRelativeResize="0"/>
          <p:nvPr/>
        </p:nvPicPr>
        <p:blipFill rotWithShape="1">
          <a:blip r:embed="rId5">
            <a:alphaModFix/>
          </a:blip>
          <a:srcRect/>
          <a:stretch/>
        </p:blipFill>
        <p:spPr>
          <a:xfrm>
            <a:off x="9470064" y="1981201"/>
            <a:ext cx="1719221" cy="16948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2"/>
          <p:cNvSpPr txBox="1">
            <a:spLocks noGrp="1"/>
          </p:cNvSpPr>
          <p:nvPr>
            <p:ph type="body" idx="1"/>
          </p:nvPr>
        </p:nvSpPr>
        <p:spPr>
          <a:xfrm>
            <a:off x="190402" y="1196125"/>
            <a:ext cx="11818200" cy="5201100"/>
          </a:xfrm>
          <a:prstGeom prst="rect">
            <a:avLst/>
          </a:prstGeom>
          <a:noFill/>
          <a:ln>
            <a:noFill/>
          </a:ln>
        </p:spPr>
        <p:txBody>
          <a:bodyPr spcFirstLastPara="1" wrap="square" lIns="108000" tIns="36000" rIns="108000" bIns="36000" anchor="t" anchorCtr="0">
            <a:noAutofit/>
          </a:bodyPr>
          <a:lstStyle/>
          <a:p>
            <a:pPr marL="456915" lvl="0" indent="-431515" algn="l" rtl="0">
              <a:lnSpc>
                <a:spcPct val="100000"/>
              </a:lnSpc>
              <a:spcBef>
                <a:spcPts val="0"/>
              </a:spcBef>
              <a:spcAft>
                <a:spcPts val="0"/>
              </a:spcAft>
              <a:buClr>
                <a:srgbClr val="434343"/>
              </a:buClr>
              <a:buSzPts val="2900"/>
              <a:buChar char="▪"/>
            </a:pPr>
            <a:r>
              <a:rPr lang="en-US" sz="2900">
                <a:solidFill>
                  <a:srgbClr val="434343"/>
                </a:solidFill>
              </a:rPr>
              <a:t>Use the query in a way that sanitizes the user input:</a:t>
            </a:r>
            <a:endParaRPr sz="2900">
              <a:solidFill>
                <a:srgbClr val="434343"/>
              </a:solidFill>
            </a:endParaRPr>
          </a:p>
          <a:p>
            <a:pPr marL="989981" lvl="1" indent="-450612" algn="l" rtl="0">
              <a:lnSpc>
                <a:spcPct val="100000"/>
              </a:lnSpc>
              <a:spcBef>
                <a:spcPts val="0"/>
              </a:spcBef>
              <a:spcAft>
                <a:spcPts val="0"/>
              </a:spcAft>
              <a:buClr>
                <a:srgbClr val="434343"/>
              </a:buClr>
              <a:buSzPts val="2900"/>
              <a:buChar char="▪"/>
            </a:pPr>
            <a:r>
              <a:rPr lang="en-US" sz="2900">
                <a:solidFill>
                  <a:srgbClr val="F2A818"/>
                </a:solidFill>
              </a:rPr>
              <a:t>result </a:t>
            </a:r>
            <a:r>
              <a:rPr lang="en-US" sz="2900">
                <a:solidFill>
                  <a:schemeClr val="dk1"/>
                </a:solidFill>
              </a:rPr>
              <a:t>is</a:t>
            </a:r>
            <a:r>
              <a:rPr lang="en-US" sz="2900">
                <a:solidFill>
                  <a:srgbClr val="F2A818"/>
                </a:solidFill>
              </a:rPr>
              <a:t> an array of obj</a:t>
            </a:r>
            <a:r>
              <a:rPr lang="en-US" sz="2900">
                <a:solidFill>
                  <a:srgbClr val="434343"/>
                </a:solidFill>
              </a:rPr>
              <a:t> or </a:t>
            </a:r>
            <a:r>
              <a:rPr lang="en-US" sz="2900">
                <a:solidFill>
                  <a:srgbClr val="F2A818"/>
                </a:solidFill>
              </a:rPr>
              <a:t>update</a:t>
            </a:r>
            <a:r>
              <a:rPr lang="en-US" sz="2900">
                <a:solidFill>
                  <a:srgbClr val="434343"/>
                </a:solidFill>
              </a:rPr>
              <a:t> and </a:t>
            </a:r>
            <a:r>
              <a:rPr lang="en-US" sz="2900">
                <a:solidFill>
                  <a:srgbClr val="F2A818"/>
                </a:solidFill>
              </a:rPr>
              <a:t>delete</a:t>
            </a:r>
            <a:r>
              <a:rPr lang="en-US" sz="2900">
                <a:solidFill>
                  <a:srgbClr val="434343"/>
                </a:solidFill>
              </a:rPr>
              <a:t> statements return the </a:t>
            </a:r>
            <a:r>
              <a:rPr lang="en-US" sz="2900">
                <a:solidFill>
                  <a:srgbClr val="F2A818"/>
                </a:solidFill>
              </a:rPr>
              <a:t>number of rows affected</a:t>
            </a:r>
            <a:r>
              <a:rPr lang="en-US" sz="2900">
                <a:solidFill>
                  <a:srgbClr val="434343"/>
                </a:solidFill>
              </a:rPr>
              <a:t> by the operation</a:t>
            </a:r>
            <a:endParaRPr sz="2900">
              <a:solidFill>
                <a:srgbClr val="434343"/>
              </a:solidFill>
            </a:endParaRPr>
          </a:p>
          <a:p>
            <a:pPr marL="0" lvl="0" indent="0" algn="l" rtl="0">
              <a:lnSpc>
                <a:spcPct val="100000"/>
              </a:lnSpc>
              <a:spcBef>
                <a:spcPts val="0"/>
              </a:spcBef>
              <a:spcAft>
                <a:spcPts val="0"/>
              </a:spcAft>
              <a:buNone/>
            </a:pPr>
            <a:endParaRPr sz="29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0000"/>
              </a:lnSpc>
              <a:spcBef>
                <a:spcPts val="0"/>
              </a:spcBef>
              <a:spcAft>
                <a:spcPts val="0"/>
              </a:spcAft>
              <a:buNone/>
            </a:pPr>
            <a:endParaRPr sz="3300">
              <a:solidFill>
                <a:srgbClr val="434343"/>
              </a:solidFill>
            </a:endParaRPr>
          </a:p>
          <a:p>
            <a:pPr marL="0" lvl="0" indent="0" algn="l" rtl="0">
              <a:lnSpc>
                <a:spcPct val="105000"/>
              </a:lnSpc>
              <a:spcBef>
                <a:spcPts val="1200"/>
              </a:spcBef>
              <a:spcAft>
                <a:spcPts val="0"/>
              </a:spcAft>
              <a:buClr>
                <a:schemeClr val="dk1"/>
              </a:buClr>
              <a:buSzPts val="3398"/>
              <a:buNone/>
            </a:pPr>
            <a:endParaRPr sz="3300">
              <a:solidFill>
                <a:srgbClr val="434343"/>
              </a:solidFill>
            </a:endParaRPr>
          </a:p>
        </p:txBody>
      </p:sp>
      <p:sp>
        <p:nvSpPr>
          <p:cNvPr id="477" name="Google Shape;477;p52"/>
          <p:cNvSpPr txBox="1">
            <a:spLocks noGrp="1"/>
          </p:cNvSpPr>
          <p:nvPr>
            <p:ph type="title"/>
          </p:nvPr>
        </p:nvSpPr>
        <p:spPr>
          <a:xfrm>
            <a:off x="190405" y="100750"/>
            <a:ext cx="95061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DB Facade</a:t>
            </a:r>
            <a:endParaRPr/>
          </a:p>
        </p:txBody>
      </p:sp>
      <p:sp>
        <p:nvSpPr>
          <p:cNvPr id="478" name="Google Shape;478;p52"/>
          <p:cNvSpPr txBox="1">
            <a:spLocks noGrp="1"/>
          </p:cNvSpPr>
          <p:nvPr>
            <p:ph type="sldNum" idx="12"/>
          </p:nvPr>
        </p:nvSpPr>
        <p:spPr>
          <a:xfrm>
            <a:off x="11763375" y="6524625"/>
            <a:ext cx="428700" cy="1968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479" name="Google Shape;479;p52"/>
          <p:cNvSpPr txBox="1"/>
          <p:nvPr/>
        </p:nvSpPr>
        <p:spPr>
          <a:xfrm>
            <a:off x="605450" y="2820675"/>
            <a:ext cx="10356600" cy="3457800"/>
          </a:xfrm>
          <a:prstGeom prst="rect">
            <a:avLst/>
          </a:prstGeom>
          <a:solidFill>
            <a:srgbClr val="ACB4C3">
              <a:alpha val="14900"/>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$results = DB::select('select * from users where id = </a:t>
            </a:r>
            <a:r>
              <a:rPr lang="en-US" sz="1899" b="1">
                <a:solidFill>
                  <a:schemeClr val="lt1"/>
                </a:solidFill>
                <a:latin typeface="Consolas"/>
                <a:ea typeface="Consolas"/>
                <a:cs typeface="Consolas"/>
                <a:sym typeface="Consolas"/>
              </a:rPr>
              <a:t>?</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[1]</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DB::insert('insert into users (id, name) values </a:t>
            </a:r>
            <a:r>
              <a:rPr lang="en-US" sz="1899" b="1">
                <a:solidFill>
                  <a:schemeClr val="lt1"/>
                </a:solidFill>
                <a:latin typeface="Consolas"/>
                <a:ea typeface="Consolas"/>
                <a:cs typeface="Consolas"/>
                <a:sym typeface="Consolas"/>
              </a:rPr>
              <a:t>(?, ?)</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[1, 'Dayle']</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DB::update('update users set votes = 100 where name = </a:t>
            </a:r>
            <a:r>
              <a:rPr lang="en-US" sz="1899" b="1">
                <a:solidFill>
                  <a:schemeClr val="lt1"/>
                </a:solidFill>
                <a:latin typeface="Consolas"/>
                <a:ea typeface="Consolas"/>
                <a:cs typeface="Consolas"/>
                <a:sym typeface="Consolas"/>
              </a:rPr>
              <a:t>?</a:t>
            </a:r>
            <a:r>
              <a:rPr lang="en-US" sz="1899" b="1">
                <a:solidFill>
                  <a:schemeClr val="dk1"/>
                </a:solidFill>
                <a:latin typeface="Consolas"/>
                <a:ea typeface="Consolas"/>
                <a:cs typeface="Consolas"/>
                <a:sym typeface="Consolas"/>
              </a:rPr>
              <a:t>', </a:t>
            </a:r>
            <a:r>
              <a:rPr lang="en-US" sz="1899" b="1">
                <a:solidFill>
                  <a:schemeClr val="lt1"/>
                </a:solidFill>
                <a:latin typeface="Consolas"/>
                <a:ea typeface="Consolas"/>
                <a:cs typeface="Consolas"/>
                <a:sym typeface="Consolas"/>
              </a:rPr>
              <a:t>['John']</a:t>
            </a:r>
            <a:r>
              <a:rPr lang="en-US" sz="1899" b="1">
                <a:solidFill>
                  <a:schemeClr val="dk1"/>
                </a:solidFill>
                <a:latin typeface="Consolas"/>
                <a:ea typeface="Consolas"/>
                <a:cs typeface="Consolas"/>
                <a:sym typeface="Consolas"/>
              </a:rPr>
              <a:t>);</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r>
              <a:rPr lang="en-US" sz="1899" b="1">
                <a:solidFill>
                  <a:schemeClr val="dk1"/>
                </a:solidFill>
                <a:latin typeface="Consolas"/>
                <a:ea typeface="Consolas"/>
                <a:cs typeface="Consolas"/>
                <a:sym typeface="Consolas"/>
              </a:rPr>
              <a:t>DB::delete('delete from users');</a:t>
            </a: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None/>
            </a:pPr>
            <a:endParaRPr sz="1899"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399"/>
              <a:buFont typeface="Noto Sans Symbols"/>
              <a:buNone/>
            </a:pPr>
            <a:endParaRPr sz="1899" b="1">
              <a:solidFill>
                <a:schemeClr val="dk1"/>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4"/>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5"/>
          <p:cNvSpPr txBox="1">
            <a:spLocks noGrp="1"/>
          </p:cNvSpPr>
          <p:nvPr>
            <p:ph type="body" idx="1"/>
          </p:nvPr>
        </p:nvSpPr>
        <p:spPr>
          <a:xfrm>
            <a:off x="80375" y="1196125"/>
            <a:ext cx="12055200" cy="5201100"/>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chemeClr val="dk1"/>
              </a:buClr>
              <a:buSzPts val="3200"/>
              <a:buChar char="▪"/>
            </a:pPr>
            <a:r>
              <a:rPr lang="en-US" sz="3200"/>
              <a:t>Vratsa Software – High-Quality Education, Profession and Jobs</a:t>
            </a:r>
            <a:endParaRPr/>
          </a:p>
          <a:p>
            <a:pPr marL="989981" lvl="1" indent="-380762" algn="l" rtl="0">
              <a:lnSpc>
                <a:spcPct val="100000"/>
              </a:lnSpc>
              <a:spcBef>
                <a:spcPts val="1200"/>
              </a:spcBef>
              <a:spcAft>
                <a:spcPts val="0"/>
              </a:spcAft>
              <a:buClr>
                <a:schemeClr val="dk1"/>
              </a:buClr>
              <a:buSzPts val="2900"/>
              <a:buChar char="▪"/>
            </a:pPr>
            <a:r>
              <a:rPr lang="en-US" sz="2900" u="sng">
                <a:solidFill>
                  <a:schemeClr val="hlink"/>
                </a:solidFill>
                <a:hlinkClick r:id="rId3"/>
              </a:rPr>
              <a:t>www.vratsasoftware.com</a:t>
            </a:r>
            <a:r>
              <a:rPr lang="en-US" sz="2900"/>
              <a:t>  </a:t>
            </a:r>
            <a:endParaRPr/>
          </a:p>
          <a:p>
            <a:pPr marL="456915" lvl="0" indent="-456915" algn="l" rtl="0">
              <a:lnSpc>
                <a:spcPct val="100000"/>
              </a:lnSpc>
              <a:spcBef>
                <a:spcPts val="1200"/>
              </a:spcBef>
              <a:spcAft>
                <a:spcPts val="0"/>
              </a:spcAft>
              <a:buClr>
                <a:schemeClr val="dk1"/>
              </a:buClr>
              <a:buSzPts val="3200"/>
              <a:buChar char="▪"/>
            </a:pPr>
            <a:r>
              <a:rPr lang="en-US" sz="3200"/>
              <a:t>The Nest Coworking</a:t>
            </a:r>
            <a:endParaRPr sz="3200"/>
          </a:p>
          <a:p>
            <a:pPr marL="989981" lvl="1" indent="-380762" algn="l" rtl="0">
              <a:lnSpc>
                <a:spcPct val="100000"/>
              </a:lnSpc>
              <a:spcBef>
                <a:spcPts val="1200"/>
              </a:spcBef>
              <a:spcAft>
                <a:spcPts val="0"/>
              </a:spcAft>
              <a:buClr>
                <a:schemeClr val="dk1"/>
              </a:buClr>
              <a:buSzPts val="3000"/>
              <a:buChar char="▪"/>
            </a:pPr>
            <a:r>
              <a:rPr lang="en-US" sz="2900" u="sng">
                <a:solidFill>
                  <a:schemeClr val="hlink"/>
                </a:solidFill>
                <a:hlinkClick r:id="rId4"/>
              </a:rPr>
              <a:t>www.</a:t>
            </a:r>
            <a:r>
              <a:rPr lang="en-US" sz="2900" u="sng">
                <a:solidFill>
                  <a:schemeClr val="hlink"/>
                </a:solidFill>
                <a:latin typeface="Arial"/>
                <a:ea typeface="Arial"/>
                <a:cs typeface="Arial"/>
                <a:sym typeface="Arial"/>
                <a:hlinkClick r:id="rId5"/>
              </a:rPr>
              <a:t>gnezdoto.vratsasoftware.com</a:t>
            </a:r>
            <a:r>
              <a:rPr lang="en-US" sz="3000"/>
              <a:t> </a:t>
            </a:r>
            <a:endParaRPr sz="3000"/>
          </a:p>
          <a:p>
            <a:pPr marL="456915" lvl="0" indent="-456915" algn="l" rtl="0">
              <a:lnSpc>
                <a:spcPct val="100000"/>
              </a:lnSpc>
              <a:spcBef>
                <a:spcPts val="1200"/>
              </a:spcBef>
              <a:spcAft>
                <a:spcPts val="0"/>
              </a:spcAft>
              <a:buClr>
                <a:schemeClr val="dk1"/>
              </a:buClr>
              <a:buSzPts val="3200"/>
              <a:buChar char="▪"/>
            </a:pPr>
            <a:r>
              <a:rPr lang="en-US" sz="3200"/>
              <a:t>Vratsa Software @ Facebook</a:t>
            </a:r>
            <a:endParaRPr/>
          </a:p>
          <a:p>
            <a:pPr marL="990575" lvl="1" indent="-380990" algn="l" rtl="0">
              <a:lnSpc>
                <a:spcPct val="100000"/>
              </a:lnSpc>
              <a:spcBef>
                <a:spcPts val="1200"/>
              </a:spcBef>
              <a:spcAft>
                <a:spcPts val="0"/>
              </a:spcAft>
              <a:buClr>
                <a:srgbClr val="234465"/>
              </a:buClr>
              <a:buSzPts val="2900"/>
              <a:buChar char="▪"/>
            </a:pPr>
            <a:r>
              <a:rPr lang="en-US" sz="2900" u="sng">
                <a:solidFill>
                  <a:schemeClr val="hlink"/>
                </a:solidFill>
                <a:hlinkClick r:id="rId6"/>
              </a:rPr>
              <a:t>www.</a:t>
            </a:r>
            <a:r>
              <a:rPr lang="en-US" sz="2900" u="sng">
                <a:solidFill>
                  <a:schemeClr val="hlink"/>
                </a:solidFill>
                <a:hlinkClick r:id="rId6"/>
              </a:rPr>
              <a:t>fb.com/</a:t>
            </a:r>
            <a:r>
              <a:rPr lang="en-US" sz="2900" u="sng">
                <a:solidFill>
                  <a:schemeClr val="hlink"/>
                </a:solidFill>
                <a:hlinkClick r:id="rId6"/>
              </a:rPr>
              <a:t>VratsaSoftware</a:t>
            </a:r>
            <a:r>
              <a:rPr lang="en-US" sz="2900">
                <a:solidFill>
                  <a:srgbClr val="234465"/>
                </a:solidFill>
              </a:rPr>
              <a:t>  </a:t>
            </a:r>
            <a:endParaRPr sz="2900">
              <a:solidFill>
                <a:srgbClr val="234465"/>
              </a:solidFill>
            </a:endParaRPr>
          </a:p>
          <a:p>
            <a:pPr marL="456915" lvl="0" indent="-456915" algn="l" rtl="0">
              <a:lnSpc>
                <a:spcPct val="100000"/>
              </a:lnSpc>
              <a:spcBef>
                <a:spcPts val="1200"/>
              </a:spcBef>
              <a:spcAft>
                <a:spcPts val="0"/>
              </a:spcAft>
              <a:buClr>
                <a:schemeClr val="dk1"/>
              </a:buClr>
              <a:buSzPts val="3200"/>
              <a:buChar char="▪"/>
            </a:pPr>
            <a:r>
              <a:rPr lang="en-US" sz="3200"/>
              <a:t>Slack Channel</a:t>
            </a:r>
            <a:endParaRPr sz="3200"/>
          </a:p>
          <a:p>
            <a:pPr marL="989981" lvl="1" indent="-469662" algn="l" rtl="0">
              <a:lnSpc>
                <a:spcPct val="100000"/>
              </a:lnSpc>
              <a:spcBef>
                <a:spcPts val="1200"/>
              </a:spcBef>
              <a:spcAft>
                <a:spcPts val="0"/>
              </a:spcAft>
              <a:buSzPts val="3200"/>
              <a:buChar char="▪"/>
            </a:pPr>
            <a:r>
              <a:rPr lang="en-US" sz="3200" u="sng">
                <a:solidFill>
                  <a:schemeClr val="hlink"/>
                </a:solidFill>
                <a:hlinkClick r:id="rId7"/>
              </a:rPr>
              <a:t>www.vso.slack.com</a:t>
            </a:r>
            <a:r>
              <a:rPr lang="en-US" sz="3200"/>
              <a:t> </a:t>
            </a:r>
            <a:endParaRPr sz="3200"/>
          </a:p>
          <a:p>
            <a:pPr marL="456915" lvl="0" indent="-241141" algn="l" rtl="0">
              <a:lnSpc>
                <a:spcPct val="100000"/>
              </a:lnSpc>
              <a:spcBef>
                <a:spcPts val="1200"/>
              </a:spcBef>
              <a:spcAft>
                <a:spcPts val="0"/>
              </a:spcAft>
              <a:buClr>
                <a:schemeClr val="dk1"/>
              </a:buClr>
              <a:buSzPts val="3398"/>
              <a:buNone/>
            </a:pPr>
            <a:endParaRPr/>
          </a:p>
        </p:txBody>
      </p:sp>
      <p:sp>
        <p:nvSpPr>
          <p:cNvPr id="499" name="Google Shape;499;p55"/>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Trainings @ Vratsa Software</a:t>
            </a:r>
            <a:endParaRPr/>
          </a:p>
        </p:txBody>
      </p:sp>
      <p:pic>
        <p:nvPicPr>
          <p:cNvPr id="500" name="Google Shape;500;p55">
            <a:hlinkClick r:id="rId8"/>
          </p:cNvPr>
          <p:cNvPicPr preferRelativeResize="0"/>
          <p:nvPr/>
        </p:nvPicPr>
        <p:blipFill rotWithShape="1">
          <a:blip r:embed="rId9">
            <a:alphaModFix/>
          </a:blip>
          <a:srcRect/>
          <a:stretch/>
        </p:blipFill>
        <p:spPr>
          <a:xfrm>
            <a:off x="9860073" y="3265920"/>
            <a:ext cx="1467096" cy="365922"/>
          </a:xfrm>
          <a:prstGeom prst="rect">
            <a:avLst/>
          </a:prstGeom>
          <a:noFill/>
          <a:ln>
            <a:noFill/>
          </a:ln>
        </p:spPr>
      </p:pic>
      <p:pic>
        <p:nvPicPr>
          <p:cNvPr id="501" name="Google Shape;501;p55">
            <a:hlinkClick r:id="rId10"/>
          </p:cNvPr>
          <p:cNvPicPr preferRelativeResize="0"/>
          <p:nvPr/>
        </p:nvPicPr>
        <p:blipFill rotWithShape="1">
          <a:blip r:embed="rId11">
            <a:alphaModFix/>
          </a:blip>
          <a:srcRect/>
          <a:stretch/>
        </p:blipFill>
        <p:spPr>
          <a:xfrm>
            <a:off x="10258777" y="3608627"/>
            <a:ext cx="1118740" cy="1118740"/>
          </a:xfrm>
          <a:prstGeom prst="rect">
            <a:avLst/>
          </a:prstGeom>
          <a:noFill/>
          <a:ln>
            <a:noFill/>
          </a:ln>
        </p:spPr>
      </p:pic>
      <p:pic>
        <p:nvPicPr>
          <p:cNvPr id="502" name="Google Shape;502;p55">
            <a:hlinkClick r:id="rId12"/>
          </p:cNvPr>
          <p:cNvPicPr preferRelativeResize="0"/>
          <p:nvPr/>
        </p:nvPicPr>
        <p:blipFill rotWithShape="1">
          <a:blip r:embed="rId13">
            <a:alphaModFix/>
          </a:blip>
          <a:srcRect/>
          <a:stretch/>
        </p:blipFill>
        <p:spPr>
          <a:xfrm>
            <a:off x="10335284" y="5017461"/>
            <a:ext cx="1042233" cy="10422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p:nvPr/>
        </p:nvSpPr>
        <p:spPr>
          <a:xfrm>
            <a:off x="4489050" y="2361575"/>
            <a:ext cx="3213900" cy="7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Laravel Collective</a:t>
            </a:r>
            <a:endParaRPr sz="24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a:spLocks noGrp="1"/>
          </p:cNvSpPr>
          <p:nvPr>
            <p:ph type="pic" idx="2"/>
          </p:nvPr>
        </p:nvSpPr>
        <p:spPr>
          <a:xfrm>
            <a:off x="190405" y="1355077"/>
            <a:ext cx="3889500" cy="5366400"/>
          </a:xfrm>
          <a:prstGeom prst="rect">
            <a:avLst/>
          </a:prstGeom>
        </p:spPr>
        <p:txBody>
          <a:bodyPr spcFirstLastPara="1" wrap="square" lIns="108000" tIns="36000" rIns="108000" bIns="36000" anchor="ctr" anchorCtr="0">
            <a:noAutofit/>
          </a:bodyPr>
          <a:lstStyle/>
          <a:p>
            <a:pPr marL="0" lvl="0" indent="0" algn="ctr" rtl="0">
              <a:spcBef>
                <a:spcPts val="600"/>
              </a:spcBef>
              <a:spcAft>
                <a:spcPts val="600"/>
              </a:spcAft>
              <a:buNone/>
            </a:pPr>
            <a:r>
              <a:rPr lang="en-US"/>
              <a:t>Laravel Collective</a:t>
            </a:r>
            <a:endParaRPr/>
          </a:p>
        </p:txBody>
      </p:sp>
      <p:sp>
        <p:nvSpPr>
          <p:cNvPr id="185" name="Google Shape;185;p18"/>
          <p:cNvSpPr txBox="1">
            <a:spLocks noGrp="1"/>
          </p:cNvSpPr>
          <p:nvPr>
            <p:ph type="body" idx="1"/>
          </p:nvPr>
        </p:nvSpPr>
        <p:spPr>
          <a:xfrm>
            <a:off x="4795936" y="1353867"/>
            <a:ext cx="7199400" cy="5028000"/>
          </a:xfrm>
          <a:prstGeom prst="rect">
            <a:avLst/>
          </a:prstGeom>
        </p:spPr>
        <p:txBody>
          <a:bodyPr spcFirstLastPara="1" wrap="square" lIns="108000" tIns="36000" rIns="108000" bIns="36000" anchor="t" anchorCtr="0">
            <a:noAutofit/>
          </a:bodyPr>
          <a:lstStyle/>
          <a:p>
            <a:pPr marL="0" lvl="0" indent="0" algn="l" rtl="0">
              <a:spcBef>
                <a:spcPts val="600"/>
              </a:spcBef>
              <a:spcAft>
                <a:spcPts val="0"/>
              </a:spcAft>
              <a:buNone/>
            </a:pPr>
            <a:r>
              <a:rPr lang="en-US" u="sng">
                <a:solidFill>
                  <a:schemeClr val="hlink"/>
                </a:solidFill>
                <a:hlinkClick r:id="rId3"/>
              </a:rPr>
              <a:t>documentation</a:t>
            </a:r>
            <a:endParaRPr/>
          </a:p>
          <a:p>
            <a:pPr marL="0" lvl="0" indent="0" algn="l" rtl="0">
              <a:spcBef>
                <a:spcPts val="600"/>
              </a:spcBef>
              <a:spcAft>
                <a:spcPts val="0"/>
              </a:spcAft>
              <a:buNone/>
            </a:pPr>
            <a:endParaRPr/>
          </a:p>
          <a:p>
            <a:pPr marL="0" lvl="0" indent="0" algn="l" rtl="0">
              <a:spcBef>
                <a:spcPts val="600"/>
              </a:spcBef>
              <a:spcAft>
                <a:spcPts val="600"/>
              </a:spcAft>
              <a:buNone/>
            </a:pPr>
            <a:r>
              <a:rPr lang="en-US"/>
              <a:t>HTML and form builder</a:t>
            </a:r>
            <a:endParaRPr/>
          </a:p>
        </p:txBody>
      </p:sp>
      <p:sp>
        <p:nvSpPr>
          <p:cNvPr id="186" name="Google Shape;186;p18"/>
          <p:cNvSpPr txBox="1">
            <a:spLocks noGrp="1"/>
          </p:cNvSpPr>
          <p:nvPr>
            <p:ph type="title"/>
          </p:nvPr>
        </p:nvSpPr>
        <p:spPr>
          <a:xfrm>
            <a:off x="190405" y="100750"/>
            <a:ext cx="9506100" cy="882600"/>
          </a:xfrm>
          <a:prstGeom prst="rect">
            <a:avLst/>
          </a:prstGeom>
        </p:spPr>
        <p:txBody>
          <a:bodyPr spcFirstLastPara="1" wrap="square" lIns="108000" tIns="36000" rIns="108000" bIns="36000" anchor="ctr" anchorCtr="0">
            <a:noAutofit/>
          </a:bodyPr>
          <a:lstStyle/>
          <a:p>
            <a:pPr marL="0" lvl="0" indent="0" algn="l" rtl="0">
              <a:spcBef>
                <a:spcPts val="0"/>
              </a:spcBef>
              <a:spcAft>
                <a:spcPts val="0"/>
              </a:spcAft>
              <a:buNone/>
            </a:pPr>
            <a:r>
              <a:rPr lang="en-US"/>
              <a:t>Laravel Collective - HTML</a:t>
            </a:r>
            <a:endParaRPr/>
          </a:p>
        </p:txBody>
      </p:sp>
      <p:sp>
        <p:nvSpPr>
          <p:cNvPr id="187" name="Google Shape;187;p18"/>
          <p:cNvSpPr txBox="1">
            <a:spLocks noGrp="1"/>
          </p:cNvSpPr>
          <p:nvPr>
            <p:ph type="sldNum" idx="12"/>
          </p:nvPr>
        </p:nvSpPr>
        <p:spPr>
          <a:xfrm>
            <a:off x="11566412" y="6397196"/>
            <a:ext cx="428700" cy="3087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body" idx="1"/>
          </p:nvPr>
        </p:nvSpPr>
        <p:spPr>
          <a:xfrm>
            <a:off x="190402" y="1196125"/>
            <a:ext cx="11818096" cy="5201066"/>
          </a:xfrm>
          <a:prstGeom prst="rect">
            <a:avLst/>
          </a:prstGeom>
          <a:noFill/>
          <a:ln>
            <a:noFill/>
          </a:ln>
        </p:spPr>
        <p:txBody>
          <a:bodyPr spcFirstLastPara="1" wrap="square" lIns="108000" tIns="36000" rIns="108000" bIns="36000" anchor="t" anchorCtr="0">
            <a:noAutofit/>
          </a:bodyPr>
          <a:lstStyle/>
          <a:p>
            <a:pPr marL="456915" lvl="0" indent="-456915" algn="l" rtl="0">
              <a:lnSpc>
                <a:spcPct val="100000"/>
              </a:lnSpc>
              <a:spcBef>
                <a:spcPts val="0"/>
              </a:spcBef>
              <a:spcAft>
                <a:spcPts val="0"/>
              </a:spcAft>
              <a:buClr>
                <a:srgbClr val="1A334B"/>
              </a:buClr>
              <a:buSzPts val="3300"/>
              <a:buChar char="▪"/>
            </a:pPr>
            <a:r>
              <a:rPr lang="en-US">
                <a:solidFill>
                  <a:srgbClr val="1A334B"/>
                </a:solidFill>
              </a:rPr>
              <a:t>install by</a:t>
            </a: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endParaRPr>
              <a:solidFill>
                <a:srgbClr val="1A334B"/>
              </a:solidFill>
            </a:endParaRPr>
          </a:p>
          <a:p>
            <a:pPr marL="0" lvl="0" indent="0" algn="l" rtl="0">
              <a:lnSpc>
                <a:spcPct val="100000"/>
              </a:lnSpc>
              <a:spcBef>
                <a:spcPts val="0"/>
              </a:spcBef>
              <a:spcAft>
                <a:spcPts val="0"/>
              </a:spcAft>
              <a:buNone/>
            </a:pPr>
            <a:r>
              <a:rPr lang="en-US" i="1">
                <a:solidFill>
                  <a:srgbClr val="1A334B"/>
                </a:solidFill>
              </a:rPr>
              <a:t>and start using it!</a:t>
            </a:r>
            <a:endParaRPr i="1">
              <a:solidFill>
                <a:srgbClr val="1A334B"/>
              </a:solidFill>
            </a:endParaRPr>
          </a:p>
        </p:txBody>
      </p:sp>
      <p:sp>
        <p:nvSpPr>
          <p:cNvPr id="193" name="Google Shape;193;p19"/>
          <p:cNvSpPr txBox="1">
            <a:spLocks noGrp="1"/>
          </p:cNvSpPr>
          <p:nvPr>
            <p:ph type="title"/>
          </p:nvPr>
        </p:nvSpPr>
        <p:spPr>
          <a:xfrm>
            <a:off x="190405" y="100750"/>
            <a:ext cx="9506047"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lt2"/>
              </a:buClr>
              <a:buSzPts val="3900"/>
              <a:buFont typeface="Calibri"/>
              <a:buNone/>
            </a:pPr>
            <a:r>
              <a:rPr lang="en-US"/>
              <a:t>Laravel Collective - HTML</a:t>
            </a:r>
            <a:endParaRPr/>
          </a:p>
        </p:txBody>
      </p:sp>
      <p:sp>
        <p:nvSpPr>
          <p:cNvPr id="194" name="Google Shape;194;p19"/>
          <p:cNvSpPr txBox="1">
            <a:spLocks noGrp="1"/>
          </p:cNvSpPr>
          <p:nvPr>
            <p:ph type="sldNum" idx="12"/>
          </p:nvPr>
        </p:nvSpPr>
        <p:spPr>
          <a:xfrm>
            <a:off x="11763375" y="6524625"/>
            <a:ext cx="428625" cy="19685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95" name="Google Shape;195;p19"/>
          <p:cNvSpPr txBox="1"/>
          <p:nvPr/>
        </p:nvSpPr>
        <p:spPr>
          <a:xfrm>
            <a:off x="914400" y="1985457"/>
            <a:ext cx="10363200" cy="964200"/>
          </a:xfrm>
          <a:prstGeom prst="rect">
            <a:avLst/>
          </a:prstGeom>
          <a:solidFill>
            <a:srgbClr val="ACB4C3">
              <a:alpha val="14901"/>
            </a:srgbClr>
          </a:solidFill>
          <a:ln w="12700" cap="flat" cmpd="sng">
            <a:solidFill>
              <a:schemeClr val="accent5"/>
            </a:solidFill>
            <a:prstDash val="solid"/>
            <a:round/>
            <a:headEnd type="none" w="sm" len="sm"/>
            <a:tailEnd type="none" w="sm" len="sm"/>
          </a:ln>
        </p:spPr>
        <p:txBody>
          <a:bodyPr spcFirstLastPara="1" wrap="square" lIns="144000" tIns="108000" rIns="144000" bIns="108000" anchor="t" anchorCtr="0">
            <a:noAutofit/>
          </a:bodyPr>
          <a:lstStyle/>
          <a:p>
            <a:pPr marL="0" marR="0" lvl="0" indent="0" algn="l" rtl="0">
              <a:lnSpc>
                <a:spcPct val="100000"/>
              </a:lnSpc>
              <a:spcBef>
                <a:spcPts val="1200"/>
              </a:spcBef>
              <a:spcAft>
                <a:spcPts val="0"/>
              </a:spcAft>
              <a:buNone/>
            </a:pPr>
            <a:r>
              <a:rPr lang="en-US" sz="2400" b="1">
                <a:solidFill>
                  <a:schemeClr val="dk1"/>
                </a:solidFill>
                <a:latin typeface="Consolas"/>
                <a:ea typeface="Consolas"/>
                <a:cs typeface="Consolas"/>
                <a:sym typeface="Consolas"/>
              </a:rPr>
              <a:t>composer require laravelcollective/html</a:t>
            </a:r>
            <a:endParaRPr sz="2400" b="1">
              <a:solidFill>
                <a:schemeClr val="dk1"/>
              </a:solidFill>
              <a:latin typeface="Consolas"/>
              <a:ea typeface="Consolas"/>
              <a:cs typeface="Consolas"/>
              <a:sym typeface="Consolas"/>
            </a:endParaRPr>
          </a:p>
          <a:p>
            <a:pPr marL="0" marR="0" lvl="0" indent="0" algn="l" rtl="0">
              <a:lnSpc>
                <a:spcPct val="100000"/>
              </a:lnSpc>
              <a:spcBef>
                <a:spcPts val="1200"/>
              </a:spcBef>
              <a:spcAft>
                <a:spcPts val="0"/>
              </a:spcAft>
              <a:buClr>
                <a:srgbClr val="F2A818"/>
              </a:buClr>
              <a:buSzPts val="2400"/>
              <a:buFont typeface="Noto Sans Symbols"/>
              <a:buNone/>
            </a:pPr>
            <a:endParaRPr sz="2400" b="1">
              <a:solidFill>
                <a:schemeClr val="dk1"/>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body" idx="1"/>
          </p:nvPr>
        </p:nvSpPr>
        <p:spPr>
          <a:xfrm>
            <a:off x="2065510" y="1121144"/>
            <a:ext cx="9929724" cy="5276048"/>
          </a:xfrm>
          <a:prstGeom prst="rect">
            <a:avLst/>
          </a:prstGeom>
          <a:noFill/>
          <a:ln>
            <a:noFill/>
          </a:ln>
        </p:spPr>
        <p:txBody>
          <a:bodyPr spcFirstLastPara="1" wrap="square" lIns="108000" tIns="36000" rIns="108000" bIns="36000" anchor="t" anchorCtr="0">
            <a:noAutofit/>
          </a:bodyPr>
          <a:lstStyle/>
          <a:p>
            <a:pPr marL="0" lvl="0" indent="0" algn="l" rtl="0">
              <a:lnSpc>
                <a:spcPct val="115000"/>
              </a:lnSpc>
              <a:spcBef>
                <a:spcPts val="1200"/>
              </a:spcBef>
              <a:spcAft>
                <a:spcPts val="0"/>
              </a:spcAft>
              <a:buNone/>
            </a:pPr>
            <a:r>
              <a:rPr lang="en-US" sz="3400">
                <a:solidFill>
                  <a:srgbClr val="000000"/>
                </a:solidFill>
              </a:rPr>
              <a:t>Since this package internally uses </a:t>
            </a:r>
            <a:endParaRPr sz="3400">
              <a:solidFill>
                <a:srgbClr val="000000"/>
              </a:solidFill>
            </a:endParaRPr>
          </a:p>
          <a:p>
            <a:pPr marL="0" lvl="0" indent="0" algn="l" rtl="0">
              <a:lnSpc>
                <a:spcPct val="115000"/>
              </a:lnSpc>
              <a:spcBef>
                <a:spcPts val="1200"/>
              </a:spcBef>
              <a:spcAft>
                <a:spcPts val="0"/>
              </a:spcAft>
              <a:buNone/>
            </a:pPr>
            <a:r>
              <a:rPr lang="en-US" sz="3400" b="1">
                <a:solidFill>
                  <a:srgbClr val="000000"/>
                </a:solidFill>
              </a:rPr>
              <a:t>strict comparisons</a:t>
            </a:r>
            <a:r>
              <a:rPr lang="en-US" sz="3400">
                <a:solidFill>
                  <a:srgbClr val="000000"/>
                </a:solidFill>
              </a:rPr>
              <a:t> (=== instead of ==) </a:t>
            </a:r>
            <a:endParaRPr sz="3400">
              <a:solidFill>
                <a:srgbClr val="000000"/>
              </a:solidFill>
            </a:endParaRPr>
          </a:p>
          <a:p>
            <a:pPr marL="0" lvl="0" indent="0" algn="l" rtl="0">
              <a:lnSpc>
                <a:spcPct val="115000"/>
              </a:lnSpc>
              <a:spcBef>
                <a:spcPts val="1200"/>
              </a:spcBef>
              <a:spcAft>
                <a:spcPts val="0"/>
              </a:spcAft>
              <a:buNone/>
            </a:pPr>
            <a:r>
              <a:rPr lang="en-US" sz="3400">
                <a:solidFill>
                  <a:srgbClr val="000000"/>
                </a:solidFill>
              </a:rPr>
              <a:t>be careful when passing numeric values into your forms. </a:t>
            </a:r>
            <a:endParaRPr sz="3400">
              <a:solidFill>
                <a:srgbClr val="000000"/>
              </a:solidFill>
            </a:endParaRPr>
          </a:p>
          <a:p>
            <a:pPr marL="0" lvl="0" indent="0" algn="l" rtl="0">
              <a:lnSpc>
                <a:spcPct val="115000"/>
              </a:lnSpc>
              <a:spcBef>
                <a:spcPts val="1200"/>
              </a:spcBef>
              <a:spcAft>
                <a:spcPts val="0"/>
              </a:spcAft>
              <a:buNone/>
            </a:pPr>
            <a:r>
              <a:rPr lang="en-US" sz="3400">
                <a:solidFill>
                  <a:srgbClr val="000000"/>
                </a:solidFill>
              </a:rPr>
              <a:t>Values in HTML are submitted as strings and Laravel old values stored in flash session are strings.</a:t>
            </a:r>
            <a:endParaRPr sz="3400">
              <a:solidFill>
                <a:srgbClr val="000000"/>
              </a:solidFill>
            </a:endParaRPr>
          </a:p>
          <a:p>
            <a:pPr marL="456915" lvl="0" indent="-241141" algn="l" rtl="0">
              <a:lnSpc>
                <a:spcPct val="105000"/>
              </a:lnSpc>
              <a:spcBef>
                <a:spcPts val="1200"/>
              </a:spcBef>
              <a:spcAft>
                <a:spcPts val="0"/>
              </a:spcAft>
              <a:buClr>
                <a:schemeClr val="dk1"/>
              </a:buClr>
              <a:buSzPts val="3398"/>
              <a:buNone/>
            </a:pPr>
            <a:endParaRPr sz="3400"/>
          </a:p>
        </p:txBody>
      </p:sp>
      <p:sp>
        <p:nvSpPr>
          <p:cNvPr id="201" name="Google Shape;201;p20"/>
          <p:cNvSpPr txBox="1">
            <a:spLocks noGrp="1"/>
          </p:cNvSpPr>
          <p:nvPr>
            <p:ph type="title"/>
          </p:nvPr>
        </p:nvSpPr>
        <p:spPr>
          <a:xfrm>
            <a:off x="1296957" y="100750"/>
            <a:ext cx="8399495" cy="882654"/>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dk1"/>
              </a:buClr>
              <a:buSzPts val="3998"/>
              <a:buFont typeface="Calibri"/>
              <a:buNone/>
            </a:pPr>
            <a:r>
              <a:rPr lang="en-US"/>
              <a:t>Important</a:t>
            </a:r>
            <a:endParaRPr/>
          </a:p>
        </p:txBody>
      </p:sp>
      <p:sp>
        <p:nvSpPr>
          <p:cNvPr id="202" name="Google Shape;202;p20"/>
          <p:cNvSpPr txBox="1">
            <a:spLocks noGrp="1"/>
          </p:cNvSpPr>
          <p:nvPr>
            <p:ph type="sldNum" idx="12"/>
          </p:nvPr>
        </p:nvSpPr>
        <p:spPr>
          <a:xfrm>
            <a:off x="11566412" y="6397196"/>
            <a:ext cx="428822" cy="308845"/>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1"/>
          <p:cNvSpPr txBox="1">
            <a:spLocks noGrp="1"/>
          </p:cNvSpPr>
          <p:nvPr>
            <p:ph type="body" idx="1"/>
          </p:nvPr>
        </p:nvSpPr>
        <p:spPr>
          <a:xfrm>
            <a:off x="2065410" y="1121094"/>
            <a:ext cx="9929700" cy="5276100"/>
          </a:xfrm>
          <a:prstGeom prst="rect">
            <a:avLst/>
          </a:prstGeom>
          <a:noFill/>
          <a:ln>
            <a:noFill/>
          </a:ln>
        </p:spPr>
        <p:txBody>
          <a:bodyPr spcFirstLastPara="1" wrap="square" lIns="108000" tIns="36000" rIns="108000" bIns="36000" anchor="t" anchorCtr="0">
            <a:noAutofit/>
          </a:bodyPr>
          <a:lstStyle/>
          <a:p>
            <a:pPr marL="0" lvl="0" indent="0" algn="l" rtl="0">
              <a:lnSpc>
                <a:spcPct val="105000"/>
              </a:lnSpc>
              <a:spcBef>
                <a:spcPts val="0"/>
              </a:spcBef>
              <a:spcAft>
                <a:spcPts val="0"/>
              </a:spcAft>
              <a:buNone/>
            </a:pPr>
            <a:r>
              <a:rPr lang="en-US" sz="2300">
                <a:solidFill>
                  <a:srgbClr val="000000"/>
                </a:solidFill>
                <a:latin typeface="Consolas"/>
                <a:ea typeface="Consolas"/>
                <a:cs typeface="Consolas"/>
                <a:sym typeface="Consolas"/>
              </a:rPr>
              <a:t>@php</a:t>
            </a:r>
            <a:endParaRPr sz="2300">
              <a:solidFill>
                <a:srgbClr val="000000"/>
              </a:solidFill>
              <a:latin typeface="Consolas"/>
              <a:ea typeface="Consolas"/>
              <a:cs typeface="Consolas"/>
              <a:sym typeface="Consolas"/>
            </a:endParaRPr>
          </a:p>
          <a:p>
            <a:pPr marL="0" lvl="0" indent="457200" algn="l" rtl="0">
              <a:lnSpc>
                <a:spcPct val="105000"/>
              </a:lnSpc>
              <a:spcBef>
                <a:spcPts val="0"/>
              </a:spcBef>
              <a:spcAft>
                <a:spcPts val="0"/>
              </a:spcAft>
              <a:buNone/>
            </a:pPr>
            <a:r>
              <a:rPr lang="en-US" sz="2300">
                <a:solidFill>
                  <a:srgbClr val="000000"/>
                </a:solidFill>
                <a:latin typeface="Consolas"/>
                <a:ea typeface="Consolas"/>
                <a:cs typeface="Consolas"/>
                <a:sym typeface="Consolas"/>
              </a:rPr>
              <a:t>$p = '&lt;script type="text/javascript"&gt;alert(1)&lt;/script&gt;';</a:t>
            </a:r>
            <a:endParaRPr sz="2300">
              <a:solidFill>
                <a:srgbClr val="000000"/>
              </a:solidFill>
              <a:latin typeface="Consolas"/>
              <a:ea typeface="Consolas"/>
              <a:cs typeface="Consolas"/>
              <a:sym typeface="Consolas"/>
            </a:endParaRPr>
          </a:p>
          <a:p>
            <a:pPr marL="0" lvl="0" indent="0" algn="l" rtl="0">
              <a:lnSpc>
                <a:spcPct val="105000"/>
              </a:lnSpc>
              <a:spcBef>
                <a:spcPts val="0"/>
              </a:spcBef>
              <a:spcAft>
                <a:spcPts val="0"/>
              </a:spcAft>
              <a:buNone/>
            </a:pPr>
            <a:r>
              <a:rPr lang="en-US" sz="2300">
                <a:solidFill>
                  <a:srgbClr val="000000"/>
                </a:solidFill>
                <a:latin typeface="Consolas"/>
                <a:ea typeface="Consolas"/>
                <a:cs typeface="Consolas"/>
                <a:sym typeface="Consolas"/>
              </a:rPr>
              <a:t>@endphp</a:t>
            </a:r>
            <a:endParaRPr sz="2300">
              <a:solidFill>
                <a:srgbClr val="000000"/>
              </a:solidFill>
              <a:latin typeface="Consolas"/>
              <a:ea typeface="Consolas"/>
              <a:cs typeface="Consolas"/>
              <a:sym typeface="Consolas"/>
            </a:endParaRPr>
          </a:p>
          <a:p>
            <a:pPr marL="456915" lvl="0" indent="-241142" algn="l" rtl="0">
              <a:lnSpc>
                <a:spcPct val="105000"/>
              </a:lnSpc>
              <a:spcBef>
                <a:spcPts val="0"/>
              </a:spcBef>
              <a:spcAft>
                <a:spcPts val="0"/>
              </a:spcAft>
              <a:buNone/>
            </a:pPr>
            <a:endParaRPr sz="2900">
              <a:solidFill>
                <a:srgbClr val="000000"/>
              </a:solidFill>
            </a:endParaRPr>
          </a:p>
          <a:p>
            <a:pPr marL="215773" lvl="0" indent="0" algn="l" rtl="0">
              <a:lnSpc>
                <a:spcPct val="105000"/>
              </a:lnSpc>
              <a:spcBef>
                <a:spcPts val="0"/>
              </a:spcBef>
              <a:spcAft>
                <a:spcPts val="0"/>
              </a:spcAft>
              <a:buNone/>
            </a:pPr>
            <a:r>
              <a:rPr lang="en-US" sz="2500" b="1">
                <a:solidFill>
                  <a:schemeClr val="lt1"/>
                </a:solidFill>
                <a:latin typeface="Consolas"/>
                <a:ea typeface="Consolas"/>
                <a:cs typeface="Consolas"/>
                <a:sym typeface="Consolas"/>
              </a:rPr>
              <a:t>{{ $p }}</a:t>
            </a:r>
            <a:r>
              <a:rPr lang="en-US" sz="2500">
                <a:solidFill>
                  <a:srgbClr val="000000"/>
                </a:solidFill>
              </a:rPr>
              <a:t> </a:t>
            </a:r>
            <a:endParaRPr sz="2500">
              <a:solidFill>
                <a:srgbClr val="000000"/>
              </a:solidFill>
            </a:endParaRPr>
          </a:p>
          <a:p>
            <a:pPr marL="1587373" lvl="0" indent="241427" algn="l" rtl="0">
              <a:lnSpc>
                <a:spcPct val="105000"/>
              </a:lnSpc>
              <a:spcBef>
                <a:spcPts val="0"/>
              </a:spcBef>
              <a:spcAft>
                <a:spcPts val="0"/>
              </a:spcAft>
              <a:buNone/>
            </a:pPr>
            <a:r>
              <a:rPr lang="en-US" sz="2500">
                <a:solidFill>
                  <a:srgbClr val="000000"/>
                </a:solidFill>
              </a:rPr>
              <a:t>//&lt;script type="text/javascript"&gt;alert(1)&lt;/script&gt; </a:t>
            </a:r>
            <a:endParaRPr sz="2500">
              <a:solidFill>
                <a:srgbClr val="000000"/>
              </a:solidFill>
            </a:endParaRPr>
          </a:p>
          <a:p>
            <a:pPr marL="456915" lvl="0" indent="-241142" algn="l" rtl="0">
              <a:lnSpc>
                <a:spcPct val="105000"/>
              </a:lnSpc>
              <a:spcBef>
                <a:spcPts val="0"/>
              </a:spcBef>
              <a:spcAft>
                <a:spcPts val="0"/>
              </a:spcAft>
              <a:buClr>
                <a:schemeClr val="dk1"/>
              </a:buClr>
              <a:buSzPts val="3398"/>
              <a:buNone/>
            </a:pPr>
            <a:endParaRPr sz="2900">
              <a:solidFill>
                <a:srgbClr val="000000"/>
              </a:solidFill>
            </a:endParaRPr>
          </a:p>
          <a:p>
            <a:pPr marL="456915" lvl="0" indent="-241142" algn="l" rtl="0">
              <a:lnSpc>
                <a:spcPct val="105000"/>
              </a:lnSpc>
              <a:spcBef>
                <a:spcPts val="0"/>
              </a:spcBef>
              <a:spcAft>
                <a:spcPts val="0"/>
              </a:spcAft>
              <a:buClr>
                <a:schemeClr val="dk1"/>
              </a:buClr>
              <a:buSzPts val="3398"/>
              <a:buNone/>
            </a:pPr>
            <a:endParaRPr sz="2900">
              <a:solidFill>
                <a:srgbClr val="000000"/>
              </a:solidFill>
            </a:endParaRPr>
          </a:p>
          <a:p>
            <a:pPr marL="456915" lvl="0" indent="-241142" algn="l" rtl="0">
              <a:lnSpc>
                <a:spcPct val="105000"/>
              </a:lnSpc>
              <a:spcBef>
                <a:spcPts val="0"/>
              </a:spcBef>
              <a:spcAft>
                <a:spcPts val="0"/>
              </a:spcAft>
              <a:buClr>
                <a:schemeClr val="dk1"/>
              </a:buClr>
              <a:buSzPts val="3398"/>
              <a:buNone/>
            </a:pPr>
            <a:r>
              <a:rPr lang="en-US" sz="2500" b="1">
                <a:solidFill>
                  <a:schemeClr val="lt1"/>
                </a:solidFill>
                <a:latin typeface="Consolas"/>
                <a:ea typeface="Consolas"/>
                <a:cs typeface="Consolas"/>
                <a:sym typeface="Consolas"/>
              </a:rPr>
              <a:t>{!! $p !!}</a:t>
            </a:r>
            <a:endParaRPr sz="2500" b="1">
              <a:solidFill>
                <a:schemeClr val="lt1"/>
              </a:solidFill>
              <a:latin typeface="Consolas"/>
              <a:ea typeface="Consolas"/>
              <a:cs typeface="Consolas"/>
              <a:sym typeface="Consolas"/>
            </a:endParaRPr>
          </a:p>
          <a:p>
            <a:pPr marL="456915" lvl="0" indent="-241142" algn="l" rtl="0">
              <a:lnSpc>
                <a:spcPct val="105000"/>
              </a:lnSpc>
              <a:spcBef>
                <a:spcPts val="0"/>
              </a:spcBef>
              <a:spcAft>
                <a:spcPts val="0"/>
              </a:spcAft>
              <a:buClr>
                <a:schemeClr val="dk1"/>
              </a:buClr>
              <a:buSzPts val="3398"/>
              <a:buNone/>
            </a:pPr>
            <a:endParaRPr sz="2900">
              <a:solidFill>
                <a:srgbClr val="000000"/>
              </a:solidFill>
            </a:endParaRPr>
          </a:p>
        </p:txBody>
      </p:sp>
      <p:sp>
        <p:nvSpPr>
          <p:cNvPr id="208" name="Google Shape;208;p21"/>
          <p:cNvSpPr txBox="1">
            <a:spLocks noGrp="1"/>
          </p:cNvSpPr>
          <p:nvPr>
            <p:ph type="title"/>
          </p:nvPr>
        </p:nvSpPr>
        <p:spPr>
          <a:xfrm>
            <a:off x="1296957" y="100750"/>
            <a:ext cx="8399400" cy="882600"/>
          </a:xfrm>
          <a:prstGeom prst="rect">
            <a:avLst/>
          </a:prstGeom>
          <a:noFill/>
          <a:ln>
            <a:noFill/>
          </a:ln>
        </p:spPr>
        <p:txBody>
          <a:bodyPr spcFirstLastPara="1" wrap="square" lIns="108000" tIns="36000" rIns="108000" bIns="36000" anchor="ctr" anchorCtr="0">
            <a:noAutofit/>
          </a:bodyPr>
          <a:lstStyle/>
          <a:p>
            <a:pPr marL="0" lvl="0" indent="0" algn="l" rtl="0">
              <a:spcBef>
                <a:spcPts val="0"/>
              </a:spcBef>
              <a:spcAft>
                <a:spcPts val="0"/>
              </a:spcAft>
              <a:buClr>
                <a:schemeClr val="dk1"/>
              </a:buClr>
              <a:buSzPts val="3998"/>
              <a:buFont typeface="Calibri"/>
              <a:buNone/>
            </a:pPr>
            <a:r>
              <a:rPr lang="en-US"/>
              <a:t>Important </a:t>
            </a:r>
            <a:r>
              <a:rPr lang="en-US" sz="3400" b="0">
                <a:solidFill>
                  <a:srgbClr val="000000"/>
                </a:solidFill>
              </a:rPr>
              <a:t>{{ }} vs. {!! !!}</a:t>
            </a:r>
            <a:endParaRPr/>
          </a:p>
        </p:txBody>
      </p:sp>
      <p:sp>
        <p:nvSpPr>
          <p:cNvPr id="209" name="Google Shape;209;p21"/>
          <p:cNvSpPr txBox="1">
            <a:spLocks noGrp="1"/>
          </p:cNvSpPr>
          <p:nvPr>
            <p:ph type="sldNum" idx="12"/>
          </p:nvPr>
        </p:nvSpPr>
        <p:spPr>
          <a:xfrm>
            <a:off x="11566412" y="6397196"/>
            <a:ext cx="428700" cy="308700"/>
          </a:xfrm>
          <a:prstGeom prst="rect">
            <a:avLst/>
          </a:prstGeom>
          <a:noFill/>
          <a:ln>
            <a:noFill/>
          </a:ln>
        </p:spPr>
        <p:txBody>
          <a:bodyPr spcFirstLastPara="1" wrap="square" lIns="36000" tIns="36000" rIns="36000" bIns="360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10" name="Google Shape;210;p21"/>
          <p:cNvPicPr preferRelativeResize="0"/>
          <p:nvPr/>
        </p:nvPicPr>
        <p:blipFill>
          <a:blip r:embed="rId3">
            <a:alphaModFix/>
          </a:blip>
          <a:stretch>
            <a:fillRect/>
          </a:stretch>
        </p:blipFill>
        <p:spPr>
          <a:xfrm>
            <a:off x="4505313" y="4333863"/>
            <a:ext cx="7686675" cy="2524125"/>
          </a:xfrm>
          <a:prstGeom prst="rect">
            <a:avLst/>
          </a:prstGeom>
          <a:noFill/>
          <a:ln>
            <a:noFill/>
          </a:ln>
        </p:spPr>
      </p:pic>
    </p:spTree>
  </p:cSld>
  <p:clrMapOvr>
    <a:masterClrMapping/>
  </p:clrMapOvr>
</p:sld>
</file>

<file path=ppt/theme/theme1.xml><?xml version="1.0" encoding="utf-8"?>
<a:theme xmlns:a="http://schemas.openxmlformats.org/drawingml/2006/main" name="VSC Programming PHP">
  <a:themeElements>
    <a:clrScheme name="Custom 2">
      <a:dk1>
        <a:srgbClr val="474A8A"/>
      </a:dk1>
      <a:lt1>
        <a:srgbClr val="C2C906"/>
      </a:lt1>
      <a:dk2>
        <a:srgbClr val="474A8A"/>
      </a:dk2>
      <a:lt2>
        <a:srgbClr val="FFFFFF"/>
      </a:lt2>
      <a:accent1>
        <a:srgbClr val="72F76D"/>
      </a:accent1>
      <a:accent2>
        <a:srgbClr val="00B050"/>
      </a:accent2>
      <a:accent3>
        <a:srgbClr val="44A9F8"/>
      </a:accent3>
      <a:accent4>
        <a:srgbClr val="308FA0"/>
      </a:accent4>
      <a:accent5>
        <a:srgbClr val="67748E"/>
      </a:accent5>
      <a:accent6>
        <a:srgbClr val="F4F5F7"/>
      </a:accent6>
      <a:hlink>
        <a:srgbClr val="5AF2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1821</Words>
  <Application>Microsoft Office PowerPoint</Application>
  <PresentationFormat>По избор</PresentationFormat>
  <Paragraphs>456</Paragraphs>
  <Slides>43</Slides>
  <Notes>43</Notes>
  <HiddenSlides>0</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43</vt:i4>
      </vt:variant>
    </vt:vector>
  </HeadingPairs>
  <TitlesOfParts>
    <vt:vector size="49" baseType="lpstr">
      <vt:lpstr>Arial</vt:lpstr>
      <vt:lpstr>Calibri</vt:lpstr>
      <vt:lpstr>Consolas</vt:lpstr>
      <vt:lpstr>Noto Sans Symbols</vt:lpstr>
      <vt:lpstr>Roboto</vt:lpstr>
      <vt:lpstr>VSC Programming PHP</vt:lpstr>
      <vt:lpstr>Laravel Lab </vt:lpstr>
      <vt:lpstr>Презентация на PowerPoint</vt:lpstr>
      <vt:lpstr>Table of Contents</vt:lpstr>
      <vt:lpstr>Learn to Search in Internet</vt:lpstr>
      <vt:lpstr>Презентация на PowerPoint</vt:lpstr>
      <vt:lpstr>Laravel Collective - HTML</vt:lpstr>
      <vt:lpstr>Laravel Collective - HTML</vt:lpstr>
      <vt:lpstr>Important</vt:lpstr>
      <vt:lpstr>Important {{ }} vs. {!! !!}</vt:lpstr>
      <vt:lpstr>Task 1</vt:lpstr>
      <vt:lpstr>Summary</vt:lpstr>
      <vt:lpstr>Презентация на PowerPoint</vt:lpstr>
      <vt:lpstr>Task 2</vt:lpstr>
      <vt:lpstr>Carbon</vt:lpstr>
      <vt:lpstr>Carbon</vt:lpstr>
      <vt:lpstr>Carbon</vt:lpstr>
      <vt:lpstr>Carbon</vt:lpstr>
      <vt:lpstr>Carbon</vt:lpstr>
      <vt:lpstr>Carbon</vt:lpstr>
      <vt:lpstr>Carbon</vt:lpstr>
      <vt:lpstr>Carbon</vt:lpstr>
      <vt:lpstr>Carbon</vt:lpstr>
      <vt:lpstr>Carbon</vt:lpstr>
      <vt:lpstr>Презентация на PowerPoint</vt:lpstr>
      <vt:lpstr>DB Facade</vt:lpstr>
      <vt:lpstr>DB Facade</vt:lpstr>
      <vt:lpstr>DB Facade</vt:lpstr>
      <vt:lpstr>DB Facade</vt:lpstr>
      <vt:lpstr>DB Facade</vt:lpstr>
      <vt:lpstr>DB Facade</vt:lpstr>
      <vt:lpstr>DB Facade</vt:lpstr>
      <vt:lpstr>DB Facade</vt:lpstr>
      <vt:lpstr>DB Facade</vt:lpstr>
      <vt:lpstr>Презентация на PowerPoint</vt:lpstr>
      <vt:lpstr>Raw Queries</vt:lpstr>
      <vt:lpstr>Raw Queries</vt:lpstr>
      <vt:lpstr>DB Facade</vt:lpstr>
      <vt:lpstr>DB Facade</vt:lpstr>
      <vt:lpstr>DB Facade</vt:lpstr>
      <vt:lpstr>DB Facade</vt:lpstr>
      <vt:lpstr>Презентация на PowerPoint</vt:lpstr>
      <vt:lpstr>Презентация на PowerPoint</vt:lpstr>
      <vt:lpstr>Trainings @ Vratsa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Laravel Lab</dc:title>
  <dc:creator>Milena</dc:creator>
  <cp:lastModifiedBy>Ariel</cp:lastModifiedBy>
  <cp:revision>3</cp:revision>
  <dcterms:modified xsi:type="dcterms:W3CDTF">2020-11-01T09:54:54Z</dcterms:modified>
</cp:coreProperties>
</file>